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864" r:id="rId1"/>
    <p:sldMasterId id="2147483888" r:id="rId2"/>
  </p:sldMasterIdLst>
  <p:sldIdLst>
    <p:sldId id="256" r:id="rId3"/>
    <p:sldId id="259" r:id="rId4"/>
    <p:sldId id="26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9" r:id="rId14"/>
    <p:sldId id="270" r:id="rId15"/>
    <p:sldId id="313" r:id="rId16"/>
    <p:sldId id="271" r:id="rId17"/>
    <p:sldId id="272" r:id="rId18"/>
    <p:sldId id="273" r:id="rId19"/>
    <p:sldId id="274" r:id="rId20"/>
    <p:sldId id="275" r:id="rId21"/>
    <p:sldId id="277" r:id="rId22"/>
    <p:sldId id="278" r:id="rId23"/>
    <p:sldId id="279" r:id="rId24"/>
    <p:sldId id="280" r:id="rId25"/>
    <p:sldId id="281" r:id="rId26"/>
    <p:sldId id="276" r:id="rId27"/>
    <p:sldId id="258" r:id="rId28"/>
    <p:sldId id="282" r:id="rId29"/>
    <p:sldId id="334" r:id="rId30"/>
    <p:sldId id="335" r:id="rId31"/>
    <p:sldId id="283" r:id="rId32"/>
    <p:sldId id="284" r:id="rId33"/>
    <p:sldId id="285" r:id="rId34"/>
    <p:sldId id="288" r:id="rId35"/>
    <p:sldId id="287" r:id="rId36"/>
    <p:sldId id="336" r:id="rId37"/>
    <p:sldId id="295" r:id="rId38"/>
    <p:sldId id="293" r:id="rId39"/>
    <p:sldId id="292" r:id="rId40"/>
    <p:sldId id="311" r:id="rId41"/>
    <p:sldId id="294" r:id="rId42"/>
    <p:sldId id="304" r:id="rId43"/>
    <p:sldId id="296" r:id="rId44"/>
    <p:sldId id="297" r:id="rId45"/>
    <p:sldId id="328" r:id="rId46"/>
    <p:sldId id="329" r:id="rId47"/>
    <p:sldId id="330" r:id="rId48"/>
    <p:sldId id="331" r:id="rId49"/>
    <p:sldId id="332" r:id="rId50"/>
    <p:sldId id="333" r:id="rId51"/>
    <p:sldId id="303" r:id="rId52"/>
    <p:sldId id="324" r:id="rId53"/>
    <p:sldId id="325" r:id="rId54"/>
    <p:sldId id="326" r:id="rId55"/>
    <p:sldId id="327" r:id="rId56"/>
    <p:sldId id="317" r:id="rId57"/>
    <p:sldId id="323" r:id="rId58"/>
    <p:sldId id="322" r:id="rId59"/>
    <p:sldId id="318" r:id="rId6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C1290F9C-BABD-4DFA-958C-2884417ED3AB}">
          <p14:sldIdLst>
            <p14:sldId id="256"/>
            <p14:sldId id="259"/>
            <p14:sldId id="268"/>
            <p14:sldId id="260"/>
            <p14:sldId id="261"/>
            <p14:sldId id="262"/>
            <p14:sldId id="263"/>
            <p14:sldId id="264"/>
            <p14:sldId id="265"/>
            <p14:sldId id="266"/>
            <p14:sldId id="267"/>
            <p14:sldId id="269"/>
            <p14:sldId id="270"/>
            <p14:sldId id="313"/>
            <p14:sldId id="271"/>
            <p14:sldId id="272"/>
            <p14:sldId id="273"/>
            <p14:sldId id="274"/>
            <p14:sldId id="275"/>
            <p14:sldId id="277"/>
            <p14:sldId id="278"/>
            <p14:sldId id="279"/>
            <p14:sldId id="280"/>
            <p14:sldId id="281"/>
          </p14:sldIdLst>
        </p14:section>
        <p14:section name="코드 구현" id="{FD870FFD-7791-4684-BE97-A4EFA693B8B7}">
          <p14:sldIdLst>
            <p14:sldId id="276"/>
            <p14:sldId id="258"/>
            <p14:sldId id="282"/>
            <p14:sldId id="334"/>
            <p14:sldId id="335"/>
            <p14:sldId id="283"/>
            <p14:sldId id="284"/>
            <p14:sldId id="285"/>
            <p14:sldId id="288"/>
            <p14:sldId id="287"/>
            <p14:sldId id="336"/>
            <p14:sldId id="295"/>
            <p14:sldId id="293"/>
            <p14:sldId id="292"/>
            <p14:sldId id="311"/>
            <p14:sldId id="294"/>
            <p14:sldId id="304"/>
            <p14:sldId id="296"/>
            <p14:sldId id="297"/>
            <p14:sldId id="328"/>
            <p14:sldId id="329"/>
            <p14:sldId id="330"/>
            <p14:sldId id="331"/>
            <p14:sldId id="332"/>
            <p14:sldId id="333"/>
            <p14:sldId id="303"/>
            <p14:sldId id="324"/>
            <p14:sldId id="325"/>
            <p14:sldId id="326"/>
            <p14:sldId id="327"/>
            <p14:sldId id="317"/>
            <p14:sldId id="323"/>
            <p14:sldId id="322"/>
            <p14:sldId id="318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6C6C"/>
    <a:srgbClr val="000000"/>
    <a:srgbClr val="FFADE3"/>
    <a:srgbClr val="AA84C7"/>
    <a:srgbClr val="89DAF8"/>
    <a:srgbClr val="FFFFA3"/>
    <a:srgbClr val="FFE289"/>
    <a:srgbClr val="FF66CC"/>
    <a:srgbClr val="FFFFFF"/>
    <a:srgbClr val="DE77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3480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16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theme" Target="theme/theme1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5" Type="http://schemas.openxmlformats.org/officeDocument/2006/relationships/slide" Target="slides/slide3.xml"/><Relationship Id="rId61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tableStyles" Target="tableStyles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4530"/>
            <a:ext cx="9144000" cy="2387600"/>
          </a:xfrm>
        </p:spPr>
        <p:txBody>
          <a:bodyPr anchor="b">
            <a:normAutofit/>
          </a:bodyPr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>
            <a:normAutofit/>
          </a:bodyPr>
          <a:lstStyle>
            <a:lvl1pPr marL="0" indent="0" algn="ctr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8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04023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71148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0362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0362"/>
            <a:ext cx="7734300" cy="5811837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40035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09980" y="882376"/>
            <a:ext cx="996696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72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09530" y="3869634"/>
            <a:ext cx="8767860" cy="1388165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rgbClr val="FFFFFF"/>
                </a:solidFill>
              </a:defRPr>
            </a:lvl1pPr>
            <a:lvl2pPr marL="457200" indent="0" algn="ctr">
              <a:buNone/>
              <a:defRPr sz="2200"/>
            </a:lvl2pPr>
            <a:lvl3pPr marL="914400" indent="0" algn="ctr">
              <a:buNone/>
              <a:defRPr sz="22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/>
          <p:cNvCxnSpPr/>
          <p:nvPr/>
        </p:nvCxnSpPr>
        <p:spPr>
          <a:xfrm>
            <a:off x="1978660" y="3733800"/>
            <a:ext cx="82296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6428905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650680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06424" y="1173575"/>
            <a:ext cx="996696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7200" b="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09928" y="4154520"/>
            <a:ext cx="8769096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2200">
                <a:solidFill>
                  <a:schemeClr val="accent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981200" y="4020408"/>
            <a:ext cx="82296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0903854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3000" y="2057399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67612" y="2057400"/>
            <a:ext cx="4754880" cy="402336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3385597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01511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3000" y="2721483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69173" y="1999032"/>
            <a:ext cx="475488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69173" y="2719322"/>
            <a:ext cx="4754880" cy="3383280"/>
          </a:xfrm>
        </p:spPr>
        <p:txBody>
          <a:bodyPr/>
          <a:lstStyle>
            <a:lvl1pPr>
              <a:defRPr sz="22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255613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084971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60808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852159" y="1097280"/>
            <a:ext cx="5212080" cy="466344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301752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973388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1001266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3000" y="1097280"/>
            <a:ext cx="393192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4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413248" y="1069847"/>
            <a:ext cx="6099048" cy="4800600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8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3000" y="2834640"/>
            <a:ext cx="393192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1000"/>
              </a:spcBef>
              <a:buNone/>
              <a:defRPr sz="17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778016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313282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762000"/>
            <a:ext cx="2324100" cy="5410200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3000" y="762000"/>
            <a:ext cx="7429500" cy="5410200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694607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12423"/>
            <a:ext cx="10515600" cy="2851208"/>
          </a:xfrm>
        </p:spPr>
        <p:txBody>
          <a:bodyPr anchor="b">
            <a:normAutofit/>
          </a:bodyPr>
          <a:lstStyle>
            <a:lvl1pPr>
              <a:defRPr sz="60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52633"/>
            <a:ext cx="10515600" cy="1500187"/>
          </a:xfrm>
        </p:spPr>
        <p:txBody>
          <a:bodyPr anchor="t">
            <a:normAutofit/>
          </a:bodyPr>
          <a:lstStyle>
            <a:lvl1pPr marL="0" indent="0"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91651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45127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8800"/>
            <a:ext cx="5181600" cy="4351337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98528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681850"/>
            <a:ext cx="5156200" cy="825699"/>
          </a:xfrm>
        </p:spPr>
        <p:txBody>
          <a:bodyPr anchor="b">
            <a:normAutofit/>
          </a:bodyPr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45127" y="2507550"/>
            <a:ext cx="5156200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851"/>
            <a:ext cx="5181601" cy="825698"/>
          </a:xfrm>
        </p:spPr>
        <p:txBody>
          <a:bodyPr anchor="b"/>
          <a:lstStyle>
            <a:lvl1pPr marL="0" indent="0">
              <a:spcBef>
                <a:spcPts val="0"/>
              </a:spcBef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7550"/>
            <a:ext cx="5181601" cy="3680525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928130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2814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9546267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197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399"/>
            <a:ext cx="3931920" cy="3810001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69981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41248" y="457200"/>
            <a:ext cx="3931920" cy="1600200"/>
          </a:xfrm>
        </p:spPr>
        <p:txBody>
          <a:bodyPr anchor="b">
            <a:normAutofit/>
          </a:bodyPr>
          <a:lstStyle>
            <a:lvl1pPr>
              <a:defRPr sz="3200" b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1600" y="990600"/>
            <a:ext cx="6172200" cy="4876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41248" y="2057400"/>
            <a:ext cx="3931920" cy="3810000"/>
          </a:xfrm>
        </p:spPr>
        <p:txBody>
          <a:bodyPr>
            <a:normAutofit/>
          </a:bodyPr>
          <a:lstStyle>
            <a:lvl1pPr marL="0" indent="0">
              <a:lnSpc>
                <a:spcPct val="90000"/>
              </a:lnSpc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71043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45127" y="365760"/>
            <a:ext cx="10515600" cy="132556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45127" y="1828800"/>
            <a:ext cx="10515600" cy="43513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7527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68067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65" r:id="rId1"/>
    <p:sldLayoutId id="2147483866" r:id="rId2"/>
    <p:sldLayoutId id="2147483867" r:id="rId3"/>
    <p:sldLayoutId id="2147483868" r:id="rId4"/>
    <p:sldLayoutId id="2147483869" r:id="rId5"/>
    <p:sldLayoutId id="2147483870" r:id="rId6"/>
    <p:sldLayoutId id="2147483871" r:id="rId7"/>
    <p:sldLayoutId id="2147483872" r:id="rId8"/>
    <p:sldLayoutId id="2147483873" r:id="rId9"/>
    <p:sldLayoutId id="2147483874" r:id="rId10"/>
    <p:sldLayoutId id="2147483875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Wingdings 2" pitchFamily="18" charset="2"/>
        <a:buChar char="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Wingdings 2" pitchFamily="18" charset="2"/>
        <a:buChar char="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ChangeAspect="1"/>
          </p:cNvSpPr>
          <p:nvPr/>
        </p:nvSpPr>
        <p:spPr>
          <a:xfrm>
            <a:off x="231140" y="243840"/>
            <a:ext cx="11724640" cy="6377939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3000" y="609600"/>
            <a:ext cx="987552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3000" y="2057400"/>
            <a:ext cx="9872871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42996" y="6223828"/>
            <a:ext cx="23290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accent1"/>
                </a:solidFill>
              </a:defRPr>
            </a:lvl1pPr>
          </a:lstStyle>
          <a:p>
            <a:fld id="{5586B75A-687E-405C-8A0B-8D00578BA2C3}" type="datetimeFigureOut">
              <a:rPr lang="en-US" smtClean="0"/>
              <a:pPr/>
              <a:t>3/13/2025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949148" y="6223828"/>
            <a:ext cx="471777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accent1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329530" y="6223828"/>
            <a:ext cx="170621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accent1"/>
                </a:solidFill>
              </a:defRPr>
            </a:lvl1pPr>
          </a:lstStyle>
          <a:p>
            <a:fld id="{4FAB73BC-B049-4115-A692-8D63A059BFB8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11259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89" r:id="rId1"/>
    <p:sldLayoutId id="2147483890" r:id="rId2"/>
    <p:sldLayoutId id="2147483891" r:id="rId3"/>
    <p:sldLayoutId id="2147483892" r:id="rId4"/>
    <p:sldLayoutId id="2147483893" r:id="rId5"/>
    <p:sldLayoutId id="2147483894" r:id="rId6"/>
    <p:sldLayoutId id="2147483895" r:id="rId7"/>
    <p:sldLayoutId id="2147483896" r:id="rId8"/>
    <p:sldLayoutId id="2147483897" r:id="rId9"/>
    <p:sldLayoutId id="2147483898" r:id="rId10"/>
    <p:sldLayoutId id="2147483899" r:id="rId11"/>
  </p:sldLayoutIdLst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182880" algn="l" defTabSz="914400" rtl="0" eaLnBrk="1" latinLnBrk="1" hangingPunct="1">
        <a:lnSpc>
          <a:spcPct val="90000"/>
        </a:lnSpc>
        <a:spcBef>
          <a:spcPts val="1400"/>
        </a:spcBef>
        <a:buClr>
          <a:schemeClr val="accent1"/>
        </a:buClr>
        <a:buSzPct val="80000"/>
        <a:buFont typeface="Corbel" pitchFamily="34" charset="0"/>
        <a:buChar char="•"/>
        <a:defRPr sz="2200" kern="1200">
          <a:solidFill>
            <a:schemeClr val="accent1"/>
          </a:solidFill>
          <a:latin typeface="+mn-lt"/>
          <a:ea typeface="+mn-ea"/>
          <a:cs typeface="+mn-cs"/>
        </a:defRPr>
      </a:lvl1pPr>
      <a:lvl2pPr marL="45720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4pPr>
      <a:lvl5pPr marL="1280160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5pPr>
      <a:lvl6pPr marL="16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9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22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2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67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71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image" Target="../media/image7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83.png"/><Relationship Id="rId4" Type="http://schemas.openxmlformats.org/officeDocument/2006/relationships/image" Target="../media/image7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86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13" Type="http://schemas.openxmlformats.org/officeDocument/2006/relationships/image" Target="../media/image9.png"/><Relationship Id="rId18" Type="http://schemas.microsoft.com/office/2007/relationships/hdphoto" Target="../media/hdphoto5.wdp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12" Type="http://schemas.openxmlformats.org/officeDocument/2006/relationships/image" Target="../media/image8.png"/><Relationship Id="rId17" Type="http://schemas.openxmlformats.org/officeDocument/2006/relationships/image" Target="../media/image12.png"/><Relationship Id="rId2" Type="http://schemas.openxmlformats.org/officeDocument/2006/relationships/image" Target="../media/image1.png"/><Relationship Id="rId16" Type="http://schemas.openxmlformats.org/officeDocument/2006/relationships/image" Target="../media/image11.png"/><Relationship Id="rId20" Type="http://schemas.openxmlformats.org/officeDocument/2006/relationships/image" Target="../media/image14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3.png"/><Relationship Id="rId11" Type="http://schemas.openxmlformats.org/officeDocument/2006/relationships/image" Target="../media/image7.png"/><Relationship Id="rId5" Type="http://schemas.microsoft.com/office/2007/relationships/hdphoto" Target="../media/hdphoto2.wdp"/><Relationship Id="rId15" Type="http://schemas.openxmlformats.org/officeDocument/2006/relationships/image" Target="../media/image10.png"/><Relationship Id="rId10" Type="http://schemas.openxmlformats.org/officeDocument/2006/relationships/image" Target="../media/image6.png"/><Relationship Id="rId19" Type="http://schemas.openxmlformats.org/officeDocument/2006/relationships/image" Target="../media/image13.png"/><Relationship Id="rId4" Type="http://schemas.openxmlformats.org/officeDocument/2006/relationships/image" Target="../media/image2.png"/><Relationship Id="rId9" Type="http://schemas.openxmlformats.org/officeDocument/2006/relationships/image" Target="../media/image5.png"/><Relationship Id="rId14" Type="http://schemas.microsoft.com/office/2007/relationships/hdphoto" Target="../media/hdphoto4.wdp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4.png"/><Relationship Id="rId4" Type="http://schemas.openxmlformats.org/officeDocument/2006/relationships/image" Target="../media/image93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image" Target="../media/image109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5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18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image" Target="../media/image120.png"/><Relationship Id="rId7" Type="http://schemas.openxmlformats.org/officeDocument/2006/relationships/image" Target="../media/image124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1.png"/><Relationship Id="rId2" Type="http://schemas.openxmlformats.org/officeDocument/2006/relationships/image" Target="../media/image130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34.png"/><Relationship Id="rId5" Type="http://schemas.openxmlformats.org/officeDocument/2006/relationships/image" Target="../media/image133.png"/><Relationship Id="rId4" Type="http://schemas.openxmlformats.org/officeDocument/2006/relationships/image" Target="../media/image13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6.png"/><Relationship Id="rId2" Type="http://schemas.openxmlformats.org/officeDocument/2006/relationships/image" Target="../media/image135.png"/><Relationship Id="rId1" Type="http://schemas.openxmlformats.org/officeDocument/2006/relationships/slideLayout" Target="../slideLayouts/slideLayout13.xml"/><Relationship Id="rId5" Type="http://schemas.openxmlformats.org/officeDocument/2006/relationships/image" Target="../media/image134.png"/><Relationship Id="rId4" Type="http://schemas.openxmlformats.org/officeDocument/2006/relationships/image" Target="../media/image137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7" Type="http://schemas.openxmlformats.org/officeDocument/2006/relationships/image" Target="../media/image134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42.png"/><Relationship Id="rId5" Type="http://schemas.openxmlformats.org/officeDocument/2006/relationships/image" Target="../media/image141.png"/><Relationship Id="rId4" Type="http://schemas.openxmlformats.org/officeDocument/2006/relationships/image" Target="../media/image14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6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6nECSOQvFTI" TargetMode="External"/><Relationship Id="rId2" Type="http://schemas.openxmlformats.org/officeDocument/2006/relationships/hyperlink" Target="https://youtu.be/oxkraxOZXjw" TargetMode="External"/><Relationship Id="rId1" Type="http://schemas.openxmlformats.org/officeDocument/2006/relationships/slideLayout" Target="../slideLayouts/slideLayout13.xml"/><Relationship Id="rId5" Type="http://schemas.openxmlformats.org/officeDocument/2006/relationships/hyperlink" Target="https://youtu.be/K0Pp956g7ms" TargetMode="External"/><Relationship Id="rId4" Type="http://schemas.openxmlformats.org/officeDocument/2006/relationships/hyperlink" Target="https://youtu.be/SG5Mkd3BDzw?si=WarZpPP_cy3ksYfb" TargetMode="Externa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r"/>
            <a:r>
              <a:rPr lang="en-US" altLang="ko-KR" dirty="0" smtClean="0"/>
              <a:t>603</a:t>
            </a:r>
            <a:r>
              <a:rPr lang="ko-KR" altLang="en-US" dirty="0" smtClean="0"/>
              <a:t>호 </a:t>
            </a:r>
            <a:r>
              <a:rPr lang="en-US" altLang="ko-KR" dirty="0" smtClean="0"/>
              <a:t>2</a:t>
            </a:r>
            <a:r>
              <a:rPr lang="ko-KR" altLang="en-US" dirty="0" smtClean="0"/>
              <a:t>조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309080" y="3902885"/>
            <a:ext cx="8767860" cy="1388165"/>
          </a:xfrm>
        </p:spPr>
        <p:txBody>
          <a:bodyPr/>
          <a:lstStyle/>
          <a:p>
            <a:pPr algn="r"/>
            <a:r>
              <a:rPr lang="ko-KR" altLang="en-US" dirty="0" err="1" smtClean="0"/>
              <a:t>한세대학교</a:t>
            </a:r>
            <a:r>
              <a:rPr lang="ko-KR" altLang="en-US" dirty="0" smtClean="0"/>
              <a:t> 대학일자리플러스센터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713512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smtClean="0"/>
              <a:t>일정표</a:t>
            </a:r>
            <a:endParaRPr lang="ko-KR" altLang="en-US" sz="4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646" y="1645920"/>
            <a:ext cx="9058426" cy="46642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1884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err="1" smtClean="0"/>
              <a:t>유스케이스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유저</a:t>
            </a:r>
            <a:r>
              <a:rPr lang="en-US" altLang="ko-KR" sz="4000" b="1" dirty="0" smtClean="0"/>
              <a:t>)</a:t>
            </a:r>
            <a:endParaRPr lang="ko-KR" altLang="en-US" sz="4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808" y="1566025"/>
            <a:ext cx="5666101" cy="4566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44221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err="1" smtClean="0"/>
              <a:t>유스케이스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관리자</a:t>
            </a:r>
            <a:r>
              <a:rPr lang="en-US" altLang="ko-KR" sz="4000" b="1" dirty="0" smtClean="0"/>
              <a:t>)</a:t>
            </a:r>
            <a:endParaRPr lang="ko-KR" altLang="en-US" sz="4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9214" y="1438100"/>
            <a:ext cx="4995289" cy="492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7688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smtClean="0"/>
              <a:t>시퀀스 다이어그램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회원가입</a:t>
            </a:r>
            <a:r>
              <a:rPr lang="en-US" altLang="ko-KR" sz="4000" b="1" dirty="0" smtClean="0"/>
              <a:t>)</a:t>
            </a:r>
            <a:endParaRPr lang="ko-KR" altLang="en-US" sz="4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931" y="1645920"/>
            <a:ext cx="9535856" cy="4286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939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smtClean="0"/>
              <a:t>시퀀스 다이어그램</a:t>
            </a:r>
            <a:r>
              <a:rPr lang="en-US" altLang="ko-KR" sz="4000" b="1" dirty="0" smtClean="0"/>
              <a:t>(</a:t>
            </a:r>
            <a:r>
              <a:rPr lang="ko-KR" altLang="en-US" sz="4000" b="1" dirty="0" err="1" smtClean="0"/>
              <a:t>마이페이지</a:t>
            </a:r>
            <a:r>
              <a:rPr lang="en-US" altLang="ko-KR" sz="4000" b="1" dirty="0" smtClean="0"/>
              <a:t>)</a:t>
            </a:r>
            <a:endParaRPr lang="ko-KR" altLang="en-US" sz="4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63870" y="1645920"/>
            <a:ext cx="6715125" cy="4676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3050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smtClean="0"/>
              <a:t>시퀀스 다이어그램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보안</a:t>
            </a:r>
            <a:r>
              <a:rPr lang="en-US" altLang="ko-KR" sz="4000" b="1" dirty="0" smtClean="0"/>
              <a:t>)</a:t>
            </a:r>
            <a:endParaRPr lang="ko-KR" altLang="en-US" sz="4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2175" y="1645920"/>
            <a:ext cx="8562109" cy="44885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37040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smtClean="0"/>
              <a:t>시퀀스 다이어그램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메인</a:t>
            </a:r>
            <a:r>
              <a:rPr lang="en-US" altLang="ko-KR" sz="4000" b="1" dirty="0" smtClean="0"/>
              <a:t>)</a:t>
            </a:r>
            <a:endParaRPr lang="ko-KR" altLang="en-US" sz="4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08671" y="1957907"/>
            <a:ext cx="9096375" cy="34575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0082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smtClean="0"/>
              <a:t>시퀀스 다이어그램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채용 게시판</a:t>
            </a:r>
            <a:r>
              <a:rPr lang="en-US" altLang="ko-KR" sz="4000" b="1" dirty="0" smtClean="0"/>
              <a:t>)</a:t>
            </a:r>
            <a:endParaRPr lang="ko-KR" altLang="en-US" sz="4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092" y="1519708"/>
            <a:ext cx="9659483" cy="48910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4967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smtClean="0"/>
              <a:t>시퀀스 다이어그램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취업 프로그램</a:t>
            </a:r>
            <a:r>
              <a:rPr lang="en-US" altLang="ko-KR" sz="4000" b="1" dirty="0" smtClean="0"/>
              <a:t>)</a:t>
            </a:r>
            <a:endParaRPr lang="ko-KR" altLang="en-US" sz="4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5709" y="1645920"/>
            <a:ext cx="6121717" cy="457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29343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smtClean="0"/>
              <a:t>시퀀스 다이어그램</a:t>
            </a:r>
            <a:r>
              <a:rPr lang="en-US" altLang="ko-KR" sz="4000" b="1" dirty="0" smtClean="0"/>
              <a:t>(</a:t>
            </a:r>
            <a:r>
              <a:rPr lang="ko-KR" altLang="en-US" sz="4000" b="1" dirty="0"/>
              <a:t>취업 프로그램</a:t>
            </a:r>
            <a:r>
              <a:rPr lang="en-US" altLang="ko-KR" sz="4000" b="1" dirty="0" smtClean="0"/>
              <a:t>)</a:t>
            </a:r>
            <a:endParaRPr lang="ko-KR" altLang="en-US" sz="4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353" y="1645920"/>
            <a:ext cx="8145012" cy="471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7776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356657" y="2527070"/>
            <a:ext cx="3985953" cy="2743199"/>
          </a:xfrm>
        </p:spPr>
        <p:txBody>
          <a:bodyPr>
            <a:normAutofit/>
          </a:bodyPr>
          <a:lstStyle/>
          <a:p>
            <a:r>
              <a:rPr lang="ko-KR" altLang="en-US" dirty="0" smtClean="0"/>
              <a:t>개요</a:t>
            </a:r>
            <a:endParaRPr lang="en-US" altLang="ko-KR" dirty="0" smtClean="0"/>
          </a:p>
          <a:p>
            <a:r>
              <a:rPr lang="ko-KR" altLang="en-US" dirty="0"/>
              <a:t>개발 </a:t>
            </a:r>
            <a:r>
              <a:rPr lang="ko-KR" altLang="en-US" dirty="0" smtClean="0"/>
              <a:t>환경</a:t>
            </a:r>
            <a:endParaRPr lang="en-US" altLang="ko-KR" dirty="0" smtClean="0"/>
          </a:p>
          <a:p>
            <a:r>
              <a:rPr lang="ko-KR" altLang="en-US" dirty="0" smtClean="0"/>
              <a:t>팀원 소개</a:t>
            </a:r>
            <a:endParaRPr lang="en-US" altLang="ko-KR" dirty="0" smtClean="0"/>
          </a:p>
          <a:p>
            <a:r>
              <a:rPr lang="ko-KR" altLang="en-US" dirty="0" smtClean="0"/>
              <a:t>기능 정의서</a:t>
            </a:r>
            <a:endParaRPr lang="en-US" altLang="ko-KR" dirty="0" smtClean="0"/>
          </a:p>
          <a:p>
            <a:r>
              <a:rPr lang="ko-KR" altLang="en-US" dirty="0" smtClean="0"/>
              <a:t>정책 정의서</a:t>
            </a:r>
            <a:endParaRPr lang="en-US" altLang="ko-KR" dirty="0" smtClean="0"/>
          </a:p>
        </p:txBody>
      </p:sp>
      <p:sp>
        <p:nvSpPr>
          <p:cNvPr id="4" name="내용 개체 틀 2"/>
          <p:cNvSpPr txBox="1">
            <a:spLocks/>
          </p:cNvSpPr>
          <p:nvPr/>
        </p:nvSpPr>
        <p:spPr>
          <a:xfrm>
            <a:off x="7280564" y="2527070"/>
            <a:ext cx="3985953" cy="2479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dirty="0" smtClean="0"/>
              <a:t>일정표</a:t>
            </a:r>
            <a:endParaRPr lang="en-US" altLang="ko-KR" dirty="0" smtClean="0"/>
          </a:p>
          <a:p>
            <a:r>
              <a:rPr lang="ko-KR" altLang="en-US" dirty="0" err="1" smtClean="0"/>
              <a:t>유스케이스</a:t>
            </a:r>
            <a:endParaRPr lang="en-US" altLang="ko-KR" dirty="0" smtClean="0"/>
          </a:p>
          <a:p>
            <a:r>
              <a:rPr lang="ko-KR" altLang="en-US" dirty="0"/>
              <a:t>시</a:t>
            </a:r>
            <a:r>
              <a:rPr lang="ko-KR" altLang="en-US" dirty="0" smtClean="0"/>
              <a:t>퀀스 다이어그램</a:t>
            </a:r>
            <a:endParaRPr lang="en-US" altLang="ko-KR" dirty="0" smtClean="0"/>
          </a:p>
          <a:p>
            <a:r>
              <a:rPr lang="ko-KR" altLang="en-US" dirty="0" smtClean="0"/>
              <a:t>코드 구현</a:t>
            </a:r>
            <a:endParaRPr lang="en-US" altLang="ko-KR" dirty="0" smtClean="0"/>
          </a:p>
          <a:p>
            <a:r>
              <a:rPr lang="ko-KR" altLang="en-US" dirty="0" smtClean="0"/>
              <a:t>후기 </a:t>
            </a:r>
            <a:r>
              <a:rPr lang="en-US" altLang="ko-KR" dirty="0" smtClean="0"/>
              <a:t>&amp; Q&amp;A</a:t>
            </a:r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smtClean="0"/>
              <a:t>목 차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351804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smtClean="0"/>
              <a:t>시퀀스 다이어그램</a:t>
            </a:r>
            <a:r>
              <a:rPr lang="en-US" altLang="ko-KR" sz="4000" b="1" dirty="0" smtClean="0"/>
              <a:t>(</a:t>
            </a:r>
            <a:r>
              <a:rPr lang="ko-KR" altLang="en-US" sz="4000" b="1" dirty="0"/>
              <a:t>취업 프로그램</a:t>
            </a:r>
            <a:r>
              <a:rPr lang="en-US" altLang="ko-KR" sz="4000" b="1" dirty="0" smtClean="0"/>
              <a:t>)</a:t>
            </a:r>
            <a:endParaRPr lang="ko-KR" altLang="en-US" sz="4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4827" y="1579417"/>
            <a:ext cx="8164064" cy="4678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91658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smtClean="0"/>
              <a:t>시퀀스 다이어그램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커뮤니티</a:t>
            </a:r>
            <a:r>
              <a:rPr lang="en-US" altLang="ko-KR" sz="4000" b="1" dirty="0" smtClean="0"/>
              <a:t>)</a:t>
            </a:r>
            <a:endParaRPr lang="ko-KR" altLang="en-US" sz="4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6666" y="1645920"/>
            <a:ext cx="7240385" cy="47905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48017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smtClean="0"/>
              <a:t>시퀀스 다이어그램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상담</a:t>
            </a:r>
            <a:r>
              <a:rPr lang="en-US" altLang="ko-KR" sz="4000" b="1" dirty="0" smtClean="0"/>
              <a:t>_</a:t>
            </a:r>
            <a:r>
              <a:rPr lang="ko-KR" altLang="en-US" sz="4000" b="1" dirty="0" smtClean="0"/>
              <a:t>온라인</a:t>
            </a:r>
            <a:r>
              <a:rPr lang="en-US" altLang="ko-KR" sz="4000" b="1" dirty="0" smtClean="0"/>
              <a:t>)</a:t>
            </a:r>
            <a:endParaRPr lang="ko-KR" altLang="en-US" sz="4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731" y="1645920"/>
            <a:ext cx="8728364" cy="48380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30227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smtClean="0"/>
              <a:t>시퀀스 다이어그램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상담</a:t>
            </a:r>
            <a:r>
              <a:rPr lang="en-US" altLang="ko-KR" sz="4000" b="1" dirty="0" smtClean="0"/>
              <a:t>_</a:t>
            </a:r>
            <a:r>
              <a:rPr lang="ko-KR" altLang="en-US" sz="4000" b="1" dirty="0" smtClean="0"/>
              <a:t>오프라인</a:t>
            </a:r>
            <a:r>
              <a:rPr lang="en-US" altLang="ko-KR" sz="4000" b="1" dirty="0" smtClean="0"/>
              <a:t>)</a:t>
            </a:r>
            <a:endParaRPr lang="ko-KR" altLang="en-US" sz="4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02378" y="1645920"/>
            <a:ext cx="6916189" cy="4784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52234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smtClean="0"/>
              <a:t>시퀀스 다이어그램</a:t>
            </a:r>
            <a:r>
              <a:rPr lang="en-US" altLang="ko-KR" sz="4000" b="1" dirty="0" smtClean="0"/>
              <a:t>(</a:t>
            </a:r>
            <a:r>
              <a:rPr lang="ko-KR" altLang="en-US" sz="4000" b="1" dirty="0" smtClean="0"/>
              <a:t>상담</a:t>
            </a:r>
            <a:r>
              <a:rPr lang="en-US" altLang="ko-KR" sz="4000" b="1" dirty="0" smtClean="0"/>
              <a:t>_</a:t>
            </a:r>
            <a:r>
              <a:rPr lang="ko-KR" altLang="en-US" sz="4000" b="1" dirty="0" smtClean="0"/>
              <a:t>실시간</a:t>
            </a:r>
            <a:r>
              <a:rPr lang="en-US" altLang="ko-KR" sz="4000" b="1" dirty="0" smtClean="0"/>
              <a:t>)</a:t>
            </a:r>
            <a:endParaRPr lang="ko-KR" altLang="en-US" sz="4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7463" y="1645920"/>
            <a:ext cx="6998792" cy="4484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8233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코드 설명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79099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1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회원가입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중복 체크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567" y="723206"/>
            <a:ext cx="2626822" cy="591312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ko-KR" altLang="en-US" sz="1600" dirty="0" smtClean="0">
                <a:solidFill>
                  <a:schemeClr val="tx1"/>
                </a:solidFill>
              </a:rPr>
              <a:t>① </a:t>
            </a:r>
            <a:r>
              <a:rPr lang="ko-KR" altLang="en-US" sz="1200" dirty="0" smtClean="0">
                <a:solidFill>
                  <a:schemeClr val="tx1"/>
                </a:solidFill>
              </a:rPr>
              <a:t>아이디</a:t>
            </a:r>
            <a:r>
              <a:rPr lang="en-US" altLang="ko-KR" sz="1200" dirty="0" smtClean="0">
                <a:solidFill>
                  <a:schemeClr val="tx1"/>
                </a:solidFill>
              </a:rPr>
              <a:t>&amp;</a:t>
            </a:r>
            <a:r>
              <a:rPr lang="ko-KR" altLang="en-US" sz="1200" dirty="0" smtClean="0">
                <a:solidFill>
                  <a:schemeClr val="tx1"/>
                </a:solidFill>
              </a:rPr>
              <a:t>이메일 체크 시 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db</a:t>
            </a:r>
            <a:r>
              <a:rPr lang="ko-KR" altLang="en-US" sz="1200" dirty="0" smtClean="0">
                <a:solidFill>
                  <a:schemeClr val="tx1"/>
                </a:solidFill>
              </a:rPr>
              <a:t>와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비교 후 알림 호출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54" y="1072342"/>
            <a:ext cx="4489526" cy="532411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1630" y="723206"/>
            <a:ext cx="4493170" cy="246359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21630" y="3981796"/>
            <a:ext cx="4493170" cy="25538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07279" y="3274061"/>
            <a:ext cx="3563389" cy="523756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3424843" y="1390662"/>
            <a:ext cx="332509" cy="34297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0" name="타원 9"/>
          <p:cNvSpPr/>
          <p:nvPr/>
        </p:nvSpPr>
        <p:spPr>
          <a:xfrm>
            <a:off x="3611736" y="4327825"/>
            <a:ext cx="332509" cy="34297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 flipH="1">
            <a:off x="4222865" y="1072342"/>
            <a:ext cx="498765" cy="54864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/>
          <p:nvPr/>
        </p:nvCxnSpPr>
        <p:spPr>
          <a:xfrm flipH="1">
            <a:off x="4281055" y="4499313"/>
            <a:ext cx="428727" cy="6437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/>
          <p:nvPr/>
        </p:nvCxnSpPr>
        <p:spPr>
          <a:xfrm flipH="1" flipV="1">
            <a:off x="6882938" y="1618010"/>
            <a:ext cx="1031431" cy="166551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 flipH="1">
            <a:off x="7040880" y="3885075"/>
            <a:ext cx="714895" cy="994496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31092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1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회원가입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567" y="723206"/>
            <a:ext cx="2626822" cy="591312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① 각 </a:t>
            </a:r>
            <a:r>
              <a:rPr lang="ko-KR" altLang="en-US" sz="1200" dirty="0" smtClean="0">
                <a:solidFill>
                  <a:schemeClr val="tx1"/>
                </a:solidFill>
              </a:rPr>
              <a:t>정보들 입력  후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조건이 다 갖춰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질 경우 회원가입 성공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754" y="1072342"/>
            <a:ext cx="4489526" cy="5324118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14553" y="1916169"/>
            <a:ext cx="5012574" cy="176359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07361" y="3936630"/>
            <a:ext cx="3988282" cy="2156027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3665912" y="5638465"/>
            <a:ext cx="332509" cy="34297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303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1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로그인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아이디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비밀번호 찾기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567" y="723206"/>
            <a:ext cx="2626822" cy="591312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① </a:t>
            </a:r>
            <a:r>
              <a:rPr lang="ko-KR" altLang="en-US" sz="1200" dirty="0" smtClean="0">
                <a:solidFill>
                  <a:schemeClr val="tx1"/>
                </a:solidFill>
              </a:rPr>
              <a:t>아이디는 이름과 이메일이 저장된 데이터와 일치 할 경우 알려줍니다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② 비밀번호는 아이디와 이메일이 저장된 데이터와 일치 할 경우 알려줍니다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3" y="723206"/>
            <a:ext cx="4197213" cy="269739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265" y="723207"/>
            <a:ext cx="4181302" cy="269889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13" y="3981795"/>
            <a:ext cx="5509945" cy="2654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3932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1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로그인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임시 비밀번호 발급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567" y="723206"/>
            <a:ext cx="2626822" cy="591312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① </a:t>
            </a:r>
            <a:r>
              <a:rPr lang="ko-KR" altLang="en-US" sz="1200" dirty="0" smtClean="0">
                <a:solidFill>
                  <a:schemeClr val="tx1"/>
                </a:solidFill>
              </a:rPr>
              <a:t>구글에서 앱비밀번호를 받아와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그 계정으로 발신자 역할을 하고      대문자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소문자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숫자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특수문자 를 섞은 </a:t>
            </a:r>
            <a:r>
              <a:rPr lang="en-US" altLang="ko-KR" sz="1200" dirty="0" smtClean="0">
                <a:solidFill>
                  <a:schemeClr val="tx1"/>
                </a:solidFill>
              </a:rPr>
              <a:t>8</a:t>
            </a:r>
            <a:r>
              <a:rPr lang="ko-KR" altLang="en-US" sz="1200" dirty="0" smtClean="0">
                <a:solidFill>
                  <a:schemeClr val="tx1"/>
                </a:solidFill>
              </a:rPr>
              <a:t>자 이상의 임시 비밀번호가 발급됩니다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3" y="5214166"/>
            <a:ext cx="4983480" cy="1136583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3" y="2402819"/>
            <a:ext cx="5191101" cy="281134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13" y="1389012"/>
            <a:ext cx="5086350" cy="781050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8014" y="1096287"/>
            <a:ext cx="3505200" cy="46672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1376" y="2926080"/>
            <a:ext cx="3038475" cy="137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06889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smtClean="0"/>
              <a:t>개요</a:t>
            </a:r>
            <a:endParaRPr lang="ko-KR" altLang="en-US" sz="4000" b="1" dirty="0"/>
          </a:p>
        </p:txBody>
      </p:sp>
      <p:sp>
        <p:nvSpPr>
          <p:cNvPr id="2" name="내용 개체 틀 1"/>
          <p:cNvSpPr>
            <a:spLocks noGrp="1"/>
          </p:cNvSpPr>
          <p:nvPr>
            <p:ph idx="1"/>
          </p:nvPr>
        </p:nvSpPr>
        <p:spPr>
          <a:xfrm>
            <a:off x="1080655" y="1645920"/>
            <a:ext cx="9912639" cy="4796444"/>
          </a:xfrm>
        </p:spPr>
        <p:txBody>
          <a:bodyPr>
            <a:normAutofit/>
          </a:bodyPr>
          <a:lstStyle/>
          <a:p>
            <a:pPr marL="331470" lvl="2" indent="-285750"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dirty="0" smtClean="0">
                <a:latin typeface="+mn-ea"/>
              </a:rPr>
              <a:t>사업 명  </a:t>
            </a:r>
            <a:r>
              <a:rPr lang="en-US" altLang="ko-KR" dirty="0" smtClean="0">
                <a:latin typeface="+mn-ea"/>
              </a:rPr>
              <a:t>:  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대학일자리플러스센터 플랫폼 </a:t>
            </a:r>
            <a:r>
              <a:rPr lang="ko-KR" altLang="en-US" sz="12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구축사업</a:t>
            </a:r>
            <a:endParaRPr lang="en-US" altLang="ko-KR" sz="12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31470" lvl="2" indent="-285750"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altLang="ko-KR" sz="1200" dirty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331470" lvl="2" indent="-285750">
              <a:spcBef>
                <a:spcPts val="14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ko-KR" altLang="en-US" sz="1800" dirty="0" smtClean="0">
                <a:latin typeface="+mn-ea"/>
              </a:rPr>
              <a:t>사업 개요 및 필요성 </a:t>
            </a:r>
            <a:r>
              <a:rPr lang="en-US" altLang="ko-KR" sz="1800" dirty="0" smtClean="0">
                <a:latin typeface="+mn-ea"/>
              </a:rPr>
              <a:t>: </a:t>
            </a:r>
          </a:p>
          <a:p>
            <a:pPr marL="502920" lvl="3">
              <a:spcBef>
                <a:spcPts val="1400"/>
              </a:spcBef>
              <a:spcAft>
                <a:spcPts val="0"/>
              </a:spcAft>
            </a:pPr>
            <a:r>
              <a:rPr lang="en-US" altLang="ko-KR" sz="12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1) : </a:t>
            </a:r>
            <a:r>
              <a:rPr lang="ko-KR" altLang="en-US" sz="12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재학생과 </a:t>
            </a:r>
            <a:r>
              <a:rPr lang="ko-KR" altLang="en-US" sz="1200" dirty="0" err="1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지역청년</a:t>
            </a:r>
            <a:r>
              <a:rPr lang="ko-KR" altLang="en-US" sz="12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대상 </a:t>
            </a:r>
            <a:r>
              <a:rPr lang="ko-KR" altLang="en-US" sz="1200" dirty="0" err="1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내실있는</a:t>
            </a:r>
            <a:r>
              <a:rPr lang="ko-KR" altLang="en-US" sz="12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 err="1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청년특화</a:t>
            </a:r>
            <a:r>
              <a:rPr lang="ko-KR" altLang="en-US" sz="12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고용서비스 제공으로 진로</a:t>
            </a:r>
            <a:r>
              <a:rPr lang="en-US" altLang="ko-KR" sz="12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·</a:t>
            </a:r>
            <a:r>
              <a:rPr lang="ko-KR" altLang="en-US" sz="1200" dirty="0" err="1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취업분야의</a:t>
            </a:r>
            <a:r>
              <a:rPr lang="ko-KR" altLang="en-US" sz="12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특화된 서비스 제공을 위한 기반조성 필요</a:t>
            </a:r>
            <a:endParaRPr lang="en-US" altLang="ko-KR" sz="12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502920" lvl="3">
              <a:spcBef>
                <a:spcPts val="1400"/>
              </a:spcBef>
              <a:spcAft>
                <a:spcPts val="0"/>
              </a:spcAft>
            </a:pPr>
            <a:r>
              <a:rPr lang="en-US" altLang="ko-KR" sz="12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2)  : </a:t>
            </a:r>
            <a:r>
              <a:rPr lang="ko-KR" altLang="en-US" sz="12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대학 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산재된 지원체계 일원화로 한세대학교만의 진로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·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취업 서비스 제공과 함께 학교와 노동시장을 연계해주는 특화된 원스톱 고용서비스 전달 체계 실현을 위한 시스템 확보 </a:t>
            </a:r>
            <a:r>
              <a:rPr lang="ko-KR" altLang="en-US" sz="12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필요</a:t>
            </a:r>
            <a:endParaRPr lang="en-US" altLang="ko-KR" sz="12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502920" lvl="3">
              <a:spcBef>
                <a:spcPts val="1400"/>
              </a:spcBef>
              <a:spcAft>
                <a:spcPts val="0"/>
              </a:spcAft>
            </a:pPr>
            <a: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</a:t>
            </a:r>
            <a:r>
              <a:rPr lang="en-US" altLang="ko-KR" sz="12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)  : </a:t>
            </a:r>
            <a:r>
              <a:rPr lang="ko-KR" altLang="en-US" sz="12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대학일자리플러스센터 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사업내용 소개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취업 프로그램 운영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상담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채용정보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청년고용정책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취업도우미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취업 콘텐츠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, 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관련 홈페이지 링크 등을 통해 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One-Stop Platform 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구축 </a:t>
            </a:r>
            <a:r>
              <a:rPr lang="ko-KR" altLang="en-US" sz="12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필요</a:t>
            </a:r>
            <a:endParaRPr lang="en-US" altLang="ko-KR" sz="12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502920" lvl="3">
              <a:spcBef>
                <a:spcPts val="1400"/>
              </a:spcBef>
              <a:spcAft>
                <a:spcPts val="0"/>
              </a:spcAft>
            </a:pPr>
            <a:endParaRPr lang="en-US" altLang="ko-KR" sz="12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228600" lvl="2">
              <a:spcBef>
                <a:spcPts val="1400"/>
              </a:spcBef>
              <a:spcAft>
                <a:spcPts val="0"/>
              </a:spcAft>
            </a:pPr>
            <a:r>
              <a:rPr lang="ko-KR" altLang="en-US" dirty="0" smtClean="0"/>
              <a:t>기대 효과 </a:t>
            </a:r>
            <a:r>
              <a:rPr lang="en-US" altLang="ko-KR" dirty="0" smtClean="0"/>
              <a:t>: </a:t>
            </a:r>
          </a:p>
          <a:p>
            <a:pPr marL="502920" lvl="3">
              <a:spcBef>
                <a:spcPts val="1400"/>
              </a:spcBef>
              <a:spcAft>
                <a:spcPts val="0"/>
              </a:spcAft>
            </a:pPr>
            <a:r>
              <a:rPr lang="en-US" altLang="ko-KR" sz="12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1) : </a:t>
            </a:r>
            <a:r>
              <a:rPr lang="ko-KR" altLang="en-US" sz="1200" dirty="0" err="1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우리대학에서</a:t>
            </a:r>
            <a:r>
              <a:rPr lang="ko-KR" altLang="en-US" sz="12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추진하는 </a:t>
            </a:r>
            <a:r>
              <a:rPr lang="ko-KR" altLang="en-US" sz="1200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대학일자리플러스센터사업에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대한 홍보 효과 </a:t>
            </a:r>
            <a:r>
              <a:rPr lang="ko-KR" altLang="en-US" sz="12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극대화</a:t>
            </a:r>
            <a:endParaRPr lang="en-US" altLang="ko-KR" sz="12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502920" lvl="3">
              <a:spcBef>
                <a:spcPts val="1400"/>
              </a:spcBef>
              <a:spcAft>
                <a:spcPts val="0"/>
              </a:spcAft>
            </a:pPr>
            <a:r>
              <a:rPr lang="en-US" altLang="ko-KR" sz="12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2) : </a:t>
            </a:r>
            <a:r>
              <a:rPr lang="ko-KR" altLang="en-US" sz="12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대학 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내 </a:t>
            </a:r>
            <a:r>
              <a:rPr lang="ko-KR" altLang="en-US" sz="1200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진로취업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지원체계 강화 및 재학생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졸업생</a:t>
            </a:r>
            <a:r>
              <a:rPr lang="en-US" altLang="ko-KR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/</a:t>
            </a:r>
            <a:r>
              <a:rPr lang="ko-KR" altLang="en-US" sz="1200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지역청년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대상 특화된 교육 서비스 프로그램 지원 기반 </a:t>
            </a:r>
            <a:r>
              <a:rPr lang="ko-KR" altLang="en-US" sz="12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마련</a:t>
            </a:r>
            <a:endParaRPr lang="en-US" altLang="ko-KR" sz="1200" dirty="0" smtClean="0">
              <a:solidFill>
                <a:schemeClr val="tx1"/>
              </a:solidFill>
              <a:latin typeface="함초롬바탕" panose="02030604000101010101" pitchFamily="18" charset="-127"/>
              <a:ea typeface="함초롬바탕" panose="02030604000101010101" pitchFamily="18" charset="-127"/>
              <a:cs typeface="함초롬바탕" panose="02030604000101010101" pitchFamily="18" charset="-127"/>
            </a:endParaRPr>
          </a:p>
          <a:p>
            <a:pPr marL="502920" lvl="3">
              <a:spcBef>
                <a:spcPts val="1400"/>
              </a:spcBef>
              <a:spcAft>
                <a:spcPts val="0"/>
              </a:spcAft>
            </a:pPr>
            <a:r>
              <a:rPr lang="en-US" altLang="ko-KR" sz="12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3) : </a:t>
            </a:r>
            <a:r>
              <a:rPr lang="ko-KR" altLang="en-US" sz="1200" dirty="0" smtClean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한세대학교의 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직업교육 역량과 산학연계 노하우에 대한 우수 </a:t>
            </a:r>
            <a:r>
              <a:rPr lang="ko-KR" altLang="en-US" sz="1200" dirty="0" err="1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취업처</a:t>
            </a:r>
            <a:r>
              <a:rPr lang="ko-KR" altLang="en-US" sz="1200" dirty="0">
                <a:solidFill>
                  <a:schemeClr val="tx1"/>
                </a:solidFill>
                <a:latin typeface="함초롬바탕" panose="02030604000101010101" pitchFamily="18" charset="-127"/>
                <a:ea typeface="함초롬바탕" panose="02030604000101010101" pitchFamily="18" charset="-127"/>
                <a:cs typeface="함초롬바탕" panose="02030604000101010101" pitchFamily="18" charset="-127"/>
              </a:rPr>
              <a:t> 확보와 지역 정주 청년 고용 창출 고도화를 위한 인프라 확보</a:t>
            </a:r>
          </a:p>
          <a:p>
            <a:pPr marL="502920" lvl="3">
              <a:spcBef>
                <a:spcPts val="1400"/>
              </a:spcBef>
              <a:spcAft>
                <a:spcPts val="0"/>
              </a:spcAft>
            </a:pPr>
            <a:endParaRPr lang="en-US" altLang="ko-KR" dirty="0" smtClean="0"/>
          </a:p>
          <a:p>
            <a:pPr lvl="1" fontAlgn="base"/>
            <a:endParaRPr lang="en-US" altLang="ko-KR" sz="1600" dirty="0">
              <a:latin typeface="+mn-ea"/>
            </a:endParaRPr>
          </a:p>
          <a:p>
            <a:pPr lvl="1" fontAlgn="base"/>
            <a:endParaRPr lang="ko-KR" altLang="en-US" dirty="0">
              <a:latin typeface="+mn-ea"/>
            </a:endParaRPr>
          </a:p>
          <a:p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4280916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1</a:t>
            </a:r>
            <a:r>
              <a:rPr lang="en-US" altLang="ko-KR" sz="1600" dirty="0" smtClean="0"/>
              <a:t>.</a:t>
            </a:r>
            <a:r>
              <a:rPr lang="ko-KR" altLang="en-US" sz="1600" dirty="0" smtClean="0"/>
              <a:t>카카오 로그인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567" y="723206"/>
            <a:ext cx="2626822" cy="5913121"/>
          </a:xfrm>
        </p:spPr>
        <p:txBody>
          <a:bodyPr/>
          <a:lstStyle/>
          <a:p>
            <a:pPr marL="45720" indent="0"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① </a:t>
            </a:r>
            <a:r>
              <a:rPr lang="ko-KR" altLang="en-US" sz="1200" dirty="0" smtClean="0">
                <a:solidFill>
                  <a:schemeClr val="tx1"/>
                </a:solidFill>
              </a:rPr>
              <a:t> 카카오 로그인 을 할 경우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카카오 쪽에 토큰을 요청 후 성공 시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헤더에 토큰 저장 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2054" y="723206"/>
            <a:ext cx="5006513" cy="4489311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3643" y="5344606"/>
            <a:ext cx="6775739" cy="941419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3643" y="2679849"/>
            <a:ext cx="2470309" cy="741703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643" y="1127083"/>
            <a:ext cx="2470309" cy="734968"/>
          </a:xfrm>
          <a:prstGeom prst="rect">
            <a:avLst/>
          </a:prstGeom>
        </p:spPr>
      </p:pic>
      <p:cxnSp>
        <p:nvCxnSpPr>
          <p:cNvPr id="11" name="직선 화살표 연결선 10"/>
          <p:cNvCxnSpPr/>
          <p:nvPr/>
        </p:nvCxnSpPr>
        <p:spPr>
          <a:xfrm>
            <a:off x="2169623" y="1862051"/>
            <a:ext cx="16624" cy="81779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/>
          <p:cNvCxnSpPr/>
          <p:nvPr/>
        </p:nvCxnSpPr>
        <p:spPr>
          <a:xfrm flipH="1">
            <a:off x="2169623" y="3388583"/>
            <a:ext cx="104861" cy="1956023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화살표 연결선 12"/>
          <p:cNvCxnSpPr>
            <a:endCxn id="7" idx="1"/>
          </p:cNvCxnSpPr>
          <p:nvPr/>
        </p:nvCxnSpPr>
        <p:spPr>
          <a:xfrm flipV="1">
            <a:off x="3632662" y="2967862"/>
            <a:ext cx="679392" cy="2376745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타원 13"/>
          <p:cNvSpPr/>
          <p:nvPr/>
        </p:nvSpPr>
        <p:spPr>
          <a:xfrm>
            <a:off x="407388" y="2474772"/>
            <a:ext cx="332509" cy="34297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3345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1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보안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토큰 생성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567" y="723206"/>
            <a:ext cx="2626822" cy="591312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① </a:t>
            </a:r>
            <a:r>
              <a:rPr lang="ko-KR" altLang="en-US" sz="1200" dirty="0" smtClean="0">
                <a:solidFill>
                  <a:schemeClr val="tx1"/>
                </a:solidFill>
              </a:rPr>
              <a:t> 로그인 시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아이디와 권한으로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토큰을 생성 후 헤더에 저장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259" y="3047049"/>
            <a:ext cx="4950991" cy="235137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91786" y="1284578"/>
            <a:ext cx="4787428" cy="176247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03546" y="4372495"/>
            <a:ext cx="4775668" cy="2263832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7259" y="723206"/>
            <a:ext cx="4216933" cy="2327565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 flipH="1" flipV="1">
            <a:off x="6091151" y="2834640"/>
            <a:ext cx="184958" cy="2851265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/>
          <p:cNvCxnSpPr/>
          <p:nvPr/>
        </p:nvCxnSpPr>
        <p:spPr>
          <a:xfrm flipH="1">
            <a:off x="3117273" y="2419005"/>
            <a:ext cx="74814" cy="140679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83120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1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보안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권한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567" y="723206"/>
            <a:ext cx="2626822" cy="591312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① 로그인 </a:t>
            </a:r>
            <a:r>
              <a:rPr lang="ko-KR" altLang="en-US" sz="1200" dirty="0" smtClean="0">
                <a:solidFill>
                  <a:schemeClr val="tx1"/>
                </a:solidFill>
              </a:rPr>
              <a:t>시 유효성 검사 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로그인과 권한 정보를 가져온 후 헤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더에 저장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3" y="2271885"/>
            <a:ext cx="5152495" cy="206735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2427" y="806335"/>
            <a:ext cx="4415004" cy="177615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6531" y="3419908"/>
            <a:ext cx="5211468" cy="3199534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>
            <a:off x="4314306" y="3192087"/>
            <a:ext cx="1115670" cy="487679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/>
          <p:cNvCxnSpPr>
            <a:endCxn id="5" idx="1"/>
          </p:cNvCxnSpPr>
          <p:nvPr/>
        </p:nvCxnSpPr>
        <p:spPr>
          <a:xfrm flipV="1">
            <a:off x="2452255" y="1694411"/>
            <a:ext cx="2370172" cy="135636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타원 8"/>
          <p:cNvSpPr/>
          <p:nvPr/>
        </p:nvSpPr>
        <p:spPr>
          <a:xfrm>
            <a:off x="1687548" y="1300680"/>
            <a:ext cx="332509" cy="34297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021087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2</a:t>
            </a:r>
            <a:r>
              <a:rPr lang="en-US" altLang="ko-KR" sz="1600" dirty="0"/>
              <a:t>. </a:t>
            </a:r>
            <a:r>
              <a:rPr lang="ko-KR" altLang="en-US" sz="1600" dirty="0" smtClean="0"/>
              <a:t>메인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반응 형 헤더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567" y="723206"/>
            <a:ext cx="2626822" cy="591312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① 화면이 </a:t>
            </a:r>
            <a:r>
              <a:rPr lang="ko-KR" altLang="en-US" sz="1200" dirty="0" smtClean="0">
                <a:solidFill>
                  <a:schemeClr val="tx1"/>
                </a:solidFill>
              </a:rPr>
              <a:t>좁아질 수록 헤더도 그에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 맞게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반응형</a:t>
            </a:r>
            <a:r>
              <a:rPr lang="ko-KR" altLang="en-US" sz="1200" dirty="0" smtClean="0">
                <a:solidFill>
                  <a:schemeClr val="tx1"/>
                </a:solidFill>
              </a:rPr>
              <a:t> 적용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764" y="841231"/>
            <a:ext cx="7810500" cy="10191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764" y="2446106"/>
            <a:ext cx="3533752" cy="2475029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3836" y="1978431"/>
            <a:ext cx="4241943" cy="4236287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H="1">
            <a:off x="3092335" y="1860406"/>
            <a:ext cx="157941" cy="585700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984272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2</a:t>
            </a:r>
            <a:r>
              <a:rPr lang="en-US" altLang="ko-KR" sz="1600" dirty="0"/>
              <a:t>. </a:t>
            </a:r>
            <a:r>
              <a:rPr lang="ko-KR" altLang="en-US" sz="1600" dirty="0" smtClean="0"/>
              <a:t>메인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배너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567" y="723206"/>
            <a:ext cx="2626822" cy="591312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① </a:t>
            </a:r>
            <a:r>
              <a:rPr lang="en-US" altLang="ko-KR" sz="1200" dirty="0" smtClean="0">
                <a:solidFill>
                  <a:schemeClr val="tx1"/>
                </a:solidFill>
              </a:rPr>
              <a:t>Db</a:t>
            </a:r>
            <a:r>
              <a:rPr lang="ko-KR" altLang="en-US" sz="1200" dirty="0" smtClean="0">
                <a:solidFill>
                  <a:schemeClr val="tx1"/>
                </a:solidFill>
              </a:rPr>
              <a:t>에 저장되어있는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베너</a:t>
            </a:r>
            <a:r>
              <a:rPr lang="ko-KR" altLang="en-US" sz="1200" dirty="0" smtClean="0">
                <a:solidFill>
                  <a:schemeClr val="tx1"/>
                </a:solidFill>
              </a:rPr>
              <a:t> 이미지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err="1">
                <a:solidFill>
                  <a:schemeClr val="tx1"/>
                </a:solidFill>
              </a:rPr>
              <a:t>를</a:t>
            </a:r>
            <a:r>
              <a:rPr lang="ko-KR" altLang="en-US" sz="1200" dirty="0" smtClean="0">
                <a:solidFill>
                  <a:schemeClr val="tx1"/>
                </a:solidFill>
              </a:rPr>
              <a:t> 가져와 메인 화면에 호출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3" y="723206"/>
            <a:ext cx="9081654" cy="231457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196" y="3037781"/>
            <a:ext cx="3541568" cy="354156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65913" y="3381510"/>
            <a:ext cx="5368636" cy="1304877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1637672" y="723206"/>
            <a:ext cx="332509" cy="34297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67436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2</a:t>
            </a:r>
            <a:r>
              <a:rPr lang="en-US" altLang="ko-KR" sz="1600" dirty="0"/>
              <a:t>. </a:t>
            </a:r>
            <a:r>
              <a:rPr lang="ko-KR" altLang="en-US" sz="1600" dirty="0" smtClean="0"/>
              <a:t>메인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배너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567" y="723206"/>
            <a:ext cx="2626822" cy="591312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① </a:t>
            </a:r>
            <a:r>
              <a:rPr lang="ko-KR" altLang="en-US" sz="1200" dirty="0" smtClean="0">
                <a:solidFill>
                  <a:schemeClr val="tx1"/>
                </a:solidFill>
              </a:rPr>
              <a:t>이미지를 선택해 추가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②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Front</a:t>
            </a:r>
            <a:r>
              <a:rPr lang="ko-KR" altLang="en-US" sz="1200" dirty="0" smtClean="0">
                <a:solidFill>
                  <a:schemeClr val="tx1"/>
                </a:solidFill>
              </a:rPr>
              <a:t>에 </a:t>
            </a:r>
            <a:r>
              <a:rPr lang="en-US" altLang="ko-KR" sz="1200" dirty="0" smtClean="0">
                <a:solidFill>
                  <a:schemeClr val="tx1"/>
                </a:solidFill>
              </a:rPr>
              <a:t>public – images - banners</a:t>
            </a:r>
            <a:r>
              <a:rPr lang="ko-KR" altLang="en-US" sz="1200" dirty="0" smtClean="0">
                <a:solidFill>
                  <a:schemeClr val="tx1"/>
                </a:solidFill>
              </a:rPr>
              <a:t>에 파일 저장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7276" y="962637"/>
            <a:ext cx="3926898" cy="318981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360" y="792163"/>
            <a:ext cx="5295207" cy="1966646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9795" y="4322921"/>
            <a:ext cx="6390945" cy="1910021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7163016" y="990798"/>
            <a:ext cx="332509" cy="34297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413540" y="4109388"/>
            <a:ext cx="332509" cy="34297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65192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3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채용 게시판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게시 글 작성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수정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567" y="723206"/>
            <a:ext cx="2626822" cy="591312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① </a:t>
            </a:r>
            <a:r>
              <a:rPr lang="ko-KR" altLang="en-US" sz="1200" dirty="0" smtClean="0">
                <a:solidFill>
                  <a:schemeClr val="tx1"/>
                </a:solidFill>
              </a:rPr>
              <a:t>관리자만 생성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수정가능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② 상세페이지 </a:t>
            </a:r>
            <a:r>
              <a:rPr lang="ko-KR" altLang="en-US" sz="1200" dirty="0" smtClean="0">
                <a:solidFill>
                  <a:schemeClr val="tx1"/>
                </a:solidFill>
              </a:rPr>
              <a:t>들어갈 </a:t>
            </a:r>
            <a:r>
              <a:rPr lang="ko-KR" altLang="en-US" sz="1200" dirty="0">
                <a:solidFill>
                  <a:schemeClr val="tx1"/>
                </a:solidFill>
              </a:rPr>
              <a:t>때마다 조회수 </a:t>
            </a:r>
            <a:r>
              <a:rPr lang="en-US" altLang="ko-KR" sz="1200" dirty="0">
                <a:solidFill>
                  <a:schemeClr val="tx1"/>
                </a:solidFill>
              </a:rPr>
              <a:t>1</a:t>
            </a:r>
            <a:r>
              <a:rPr lang="ko-KR" altLang="en-US" sz="1200" dirty="0">
                <a:solidFill>
                  <a:schemeClr val="tx1"/>
                </a:solidFill>
              </a:rPr>
              <a:t>씩 증가</a:t>
            </a: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102" y="822958"/>
            <a:ext cx="4762410" cy="272657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8952" y="822958"/>
            <a:ext cx="3334905" cy="2718262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6933"/>
          <a:stretch/>
        </p:blipFill>
        <p:spPr>
          <a:xfrm>
            <a:off x="236913" y="3533947"/>
            <a:ext cx="5153278" cy="1296787"/>
          </a:xfrm>
          <a:prstGeom prst="rect">
            <a:avLst/>
          </a:prstGeom>
        </p:spPr>
      </p:pic>
      <p:cxnSp>
        <p:nvCxnSpPr>
          <p:cNvPr id="10" name="직선 화살표 연결선 9"/>
          <p:cNvCxnSpPr/>
          <p:nvPr/>
        </p:nvCxnSpPr>
        <p:spPr>
          <a:xfrm flipV="1">
            <a:off x="1471353" y="1187234"/>
            <a:ext cx="1945178" cy="2353986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/>
          <p:cNvCxnSpPr/>
          <p:nvPr/>
        </p:nvCxnSpPr>
        <p:spPr>
          <a:xfrm>
            <a:off x="3690851" y="1087482"/>
            <a:ext cx="1458101" cy="192678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2" name="그림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3626" y="5407930"/>
            <a:ext cx="4928454" cy="1124282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148952" y="5422263"/>
            <a:ext cx="4877579" cy="9842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4350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3</a:t>
            </a:r>
            <a:r>
              <a:rPr lang="en-US" altLang="ko-KR" sz="1600" dirty="0"/>
              <a:t>. </a:t>
            </a:r>
            <a:r>
              <a:rPr lang="ko-KR" altLang="en-US" sz="1600" dirty="0" smtClean="0"/>
              <a:t>채용 게시판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즐겨 찾기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567" y="723206"/>
            <a:ext cx="2626822" cy="591312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① </a:t>
            </a:r>
            <a:r>
              <a:rPr lang="ko-KR" altLang="en-US" sz="1200" dirty="0" smtClean="0">
                <a:solidFill>
                  <a:schemeClr val="tx1"/>
                </a:solidFill>
              </a:rPr>
              <a:t>즐겨 찾기 추가할 경우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유저 아이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디와</a:t>
            </a:r>
            <a:r>
              <a:rPr lang="ko-KR" altLang="en-US" sz="1200" dirty="0" smtClean="0">
                <a:solidFill>
                  <a:schemeClr val="tx1"/>
                </a:solidFill>
              </a:rPr>
              <a:t> 게시판 아이디를</a:t>
            </a:r>
            <a:r>
              <a:rPr lang="en-US" altLang="ko-KR" sz="1200" dirty="0" smtClean="0">
                <a:solidFill>
                  <a:schemeClr val="tx1"/>
                </a:solidFill>
              </a:rPr>
              <a:t>Db</a:t>
            </a:r>
            <a:r>
              <a:rPr lang="ko-KR" altLang="en-US" sz="1200" dirty="0" smtClean="0">
                <a:solidFill>
                  <a:schemeClr val="tx1"/>
                </a:solidFill>
              </a:rPr>
              <a:t>에 저장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8216" y="820189"/>
            <a:ext cx="4762410" cy="2726574"/>
          </a:xfrm>
          <a:prstGeom prst="rect">
            <a:avLst/>
          </a:prstGeom>
        </p:spPr>
      </p:pic>
      <p:pic>
        <p:nvPicPr>
          <p:cNvPr id="6" name="내용 개체 틀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13" y="3909752"/>
            <a:ext cx="4359504" cy="2645230"/>
          </a:xfrm>
          <a:prstGeom prst="rect">
            <a:avLst/>
          </a:prstGeom>
        </p:spPr>
      </p:pic>
      <p:pic>
        <p:nvPicPr>
          <p:cNvPr id="8" name="내용 개체 틀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09421" y="3879480"/>
            <a:ext cx="4335174" cy="2675502"/>
          </a:xfrm>
          <a:prstGeom prst="rect">
            <a:avLst/>
          </a:prstGeom>
        </p:spPr>
      </p:pic>
      <p:cxnSp>
        <p:nvCxnSpPr>
          <p:cNvPr id="7" name="직선 화살표 연결선 6"/>
          <p:cNvCxnSpPr/>
          <p:nvPr/>
        </p:nvCxnSpPr>
        <p:spPr>
          <a:xfrm flipV="1">
            <a:off x="1604357" y="3125585"/>
            <a:ext cx="1172094" cy="972591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4437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3</a:t>
            </a:r>
            <a:r>
              <a:rPr lang="en-US" altLang="ko-KR" sz="1600" dirty="0"/>
              <a:t>. </a:t>
            </a:r>
            <a:r>
              <a:rPr lang="ko-KR" altLang="en-US" sz="1600" dirty="0" smtClean="0"/>
              <a:t>채용 게시판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상세페이지</a:t>
            </a:r>
            <a:r>
              <a:rPr lang="en-US" altLang="ko-KR" sz="1600" dirty="0" smtClean="0"/>
              <a:t>, </a:t>
            </a:r>
            <a:r>
              <a:rPr lang="ko-KR" altLang="en-US" sz="1600" dirty="0" smtClean="0"/>
              <a:t>삭제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pic>
        <p:nvPicPr>
          <p:cNvPr id="7" name="내용 개체 틀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6914" y="723206"/>
            <a:ext cx="5210028" cy="330846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121" y="1669264"/>
            <a:ext cx="4365178" cy="1967344"/>
          </a:xfrm>
          <a:prstGeom prst="rect">
            <a:avLst/>
          </a:prstGeom>
        </p:spPr>
      </p:pic>
      <p:sp>
        <p:nvSpPr>
          <p:cNvPr id="11" name="내용 개체 틀 2"/>
          <p:cNvSpPr txBox="1">
            <a:spLocks/>
          </p:cNvSpPr>
          <p:nvPr/>
        </p:nvSpPr>
        <p:spPr>
          <a:xfrm>
            <a:off x="9304020" y="723206"/>
            <a:ext cx="2626822" cy="59131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182880" algn="l" defTabSz="914400" rtl="0" eaLnBrk="1" latinLnBrk="1" hangingPunct="1">
              <a:lnSpc>
                <a:spcPct val="90000"/>
              </a:lnSpc>
              <a:spcBef>
                <a:spcPts val="1400"/>
              </a:spcBef>
              <a:buClr>
                <a:schemeClr val="accent1"/>
              </a:buClr>
              <a:buSzPct val="80000"/>
              <a:buFont typeface="Corbel" pitchFamily="34" charset="0"/>
              <a:buChar char="•"/>
              <a:defRPr sz="22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1pPr>
            <a:lvl2pPr marL="45720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20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2pPr>
            <a:lvl3pPr marL="73152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8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3pPr>
            <a:lvl4pPr marL="100584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4pPr>
            <a:lvl5pPr marL="1280160" indent="-18288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5pPr>
            <a:lvl6pPr marL="16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6pPr>
            <a:lvl7pPr marL="19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7pPr>
            <a:lvl8pPr marL="22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8pPr>
            <a:lvl9pPr marL="2500000" indent="-228600" algn="l" defTabSz="914400" rtl="0" eaLnBrk="1" latinLnBrk="1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SzPct val="80000"/>
              <a:buFont typeface="Corbel" pitchFamily="34" charset="0"/>
              <a:buChar char="•"/>
              <a:defRPr sz="1600" kern="1200">
                <a:solidFill>
                  <a:schemeClr val="accent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① 관리자만 수정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삭제 가능</a:t>
            </a:r>
            <a:endParaRPr lang="en-US" altLang="ko-KR" sz="1200" dirty="0" smtClean="0">
              <a:solidFill>
                <a:schemeClr val="tx1"/>
              </a:solidFill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2992580" y="3395494"/>
            <a:ext cx="332509" cy="34297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6758"/>
          <a:stretch/>
        </p:blipFill>
        <p:spPr>
          <a:xfrm>
            <a:off x="269595" y="4389119"/>
            <a:ext cx="4578161" cy="1424247"/>
          </a:xfrm>
          <a:prstGeom prst="rect">
            <a:avLst/>
          </a:prstGeom>
        </p:spPr>
      </p:pic>
      <p:pic>
        <p:nvPicPr>
          <p:cNvPr id="15" name="그림 1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4812" y="4118620"/>
            <a:ext cx="3464048" cy="2180533"/>
          </a:xfrm>
          <a:prstGeom prst="rect">
            <a:avLst/>
          </a:prstGeom>
        </p:spPr>
      </p:pic>
      <p:cxnSp>
        <p:nvCxnSpPr>
          <p:cNvPr id="16" name="직선 화살표 연결선 15"/>
          <p:cNvCxnSpPr/>
          <p:nvPr/>
        </p:nvCxnSpPr>
        <p:spPr>
          <a:xfrm flipV="1">
            <a:off x="4123113" y="4571581"/>
            <a:ext cx="1281699" cy="12511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942229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3</a:t>
            </a:r>
            <a:r>
              <a:rPr lang="en-US" altLang="ko-KR" sz="1600" dirty="0"/>
              <a:t>. </a:t>
            </a:r>
            <a:r>
              <a:rPr lang="ko-KR" altLang="en-US" sz="1600" dirty="0" smtClean="0"/>
              <a:t>채용 게시판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고용</a:t>
            </a:r>
            <a:r>
              <a:rPr lang="en-US" altLang="ko-KR" sz="1600" dirty="0" smtClean="0"/>
              <a:t>24 </a:t>
            </a:r>
            <a:r>
              <a:rPr lang="en-US" altLang="ko-KR" sz="1600" dirty="0" err="1" smtClean="0"/>
              <a:t>Api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567" y="640078"/>
            <a:ext cx="2626822" cy="591312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①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교용</a:t>
            </a:r>
            <a:r>
              <a:rPr lang="en-US" altLang="ko-KR" sz="1200" dirty="0" smtClean="0">
                <a:solidFill>
                  <a:schemeClr val="tx1"/>
                </a:solidFill>
              </a:rPr>
              <a:t>24</a:t>
            </a:r>
            <a:r>
              <a:rPr lang="ko-KR" altLang="en-US" sz="1200" dirty="0" smtClean="0">
                <a:solidFill>
                  <a:schemeClr val="tx1"/>
                </a:solidFill>
              </a:rPr>
              <a:t>에서 </a:t>
            </a:r>
            <a:r>
              <a:rPr lang="en-US" altLang="ko-KR" sz="1200" dirty="0" smtClean="0">
                <a:solidFill>
                  <a:schemeClr val="tx1"/>
                </a:solidFill>
              </a:rPr>
              <a:t>xml </a:t>
            </a:r>
            <a:r>
              <a:rPr lang="ko-KR" altLang="en-US" sz="1200" dirty="0" smtClean="0">
                <a:solidFill>
                  <a:schemeClr val="tx1"/>
                </a:solidFill>
              </a:rPr>
              <a:t>데이터를 받아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Json</a:t>
            </a:r>
            <a:r>
              <a:rPr lang="ko-KR" altLang="en-US" sz="1200" dirty="0" smtClean="0">
                <a:solidFill>
                  <a:schemeClr val="tx1"/>
                </a:solidFill>
              </a:rPr>
              <a:t>데이터로 변경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② 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UriComponentsBuilder</a:t>
            </a:r>
            <a:r>
              <a:rPr lang="ko-KR" altLang="en-US" sz="1200" dirty="0" smtClean="0">
                <a:solidFill>
                  <a:schemeClr val="tx1"/>
                </a:solidFill>
              </a:rPr>
              <a:t>으로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altLang="ko-KR" sz="1100" dirty="0" err="1">
                <a:solidFill>
                  <a:schemeClr val="tx1"/>
                </a:solidFill>
              </a:rPr>
              <a:t>Pattern.</a:t>
            </a:r>
            <a:r>
              <a:rPr lang="en-US" altLang="ko-KR" sz="1100" i="1" dirty="0" err="1">
                <a:solidFill>
                  <a:schemeClr val="tx1"/>
                </a:solidFill>
              </a:rPr>
              <a:t>compile</a:t>
            </a:r>
            <a:r>
              <a:rPr lang="en-US" altLang="ko-KR" sz="1100" dirty="0" smtClean="0">
                <a:solidFill>
                  <a:schemeClr val="tx1"/>
                </a:solidFill>
              </a:rPr>
              <a:t>("([^&amp;=]+)(=?)([^&amp;]+)?");</a:t>
            </a:r>
          </a:p>
          <a:p>
            <a:pPr marL="45720" indent="0">
              <a:buNone/>
            </a:pPr>
            <a:r>
              <a:rPr lang="ko-KR" altLang="en-US" sz="1200" dirty="0" err="1" smtClean="0">
                <a:solidFill>
                  <a:schemeClr val="tx1"/>
                </a:solidFill>
              </a:rPr>
              <a:t>를</a:t>
            </a:r>
            <a:r>
              <a:rPr lang="ko-KR" altLang="en-US" sz="1200" dirty="0" smtClean="0">
                <a:solidFill>
                  <a:schemeClr val="tx1"/>
                </a:solidFill>
              </a:rPr>
              <a:t> 사용해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url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 생성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altLang="ko-KR" sz="1200" dirty="0" err="1" smtClean="0">
                <a:solidFill>
                  <a:schemeClr val="tx1"/>
                </a:solidFill>
              </a:rPr>
              <a:t>Api</a:t>
            </a:r>
            <a:r>
              <a:rPr lang="ko-KR" altLang="en-US" sz="1200" dirty="0" smtClean="0">
                <a:solidFill>
                  <a:schemeClr val="tx1"/>
                </a:solidFill>
              </a:rPr>
              <a:t>게시판에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들어갔을떄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console</a:t>
            </a:r>
            <a:r>
              <a:rPr lang="ko-KR" altLang="en-US" sz="1200" dirty="0" smtClean="0">
                <a:solidFill>
                  <a:schemeClr val="tx1"/>
                </a:solidFill>
              </a:rPr>
              <a:t>에 나오는 주소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en-US" altLang="ko-KR" sz="1100" dirty="0">
                <a:solidFill>
                  <a:schemeClr val="tx1"/>
                </a:solidFill>
              </a:rPr>
              <a:t>https://www.work24.go.kr/cm/openApi/call/wk/callOpenApiSvcInfo210L11.do?</a:t>
            </a:r>
          </a:p>
          <a:p>
            <a:pPr marL="45720" indent="0">
              <a:buNone/>
            </a:pPr>
            <a:r>
              <a:rPr lang="en-US" altLang="ko-KR" sz="1100" dirty="0" err="1" smtClean="0">
                <a:solidFill>
                  <a:schemeClr val="tx1"/>
                </a:solidFill>
              </a:rPr>
              <a:t>authKey</a:t>
            </a:r>
            <a:r>
              <a:rPr lang="en-US" altLang="ko-KR" sz="1100" dirty="0" smtClean="0">
                <a:solidFill>
                  <a:schemeClr val="tx1"/>
                </a:solidFill>
              </a:rPr>
              <a:t>=47e7320e-d9fa-4891-9776-3469b885cdbe</a:t>
            </a:r>
            <a:r>
              <a:rPr lang="en-US" altLang="ko-KR" sz="1100" dirty="0">
                <a:solidFill>
                  <a:schemeClr val="tx1"/>
                </a:solidFill>
              </a:rPr>
              <a:t>&amp;</a:t>
            </a:r>
          </a:p>
          <a:p>
            <a:pPr marL="45720" indent="0">
              <a:buNone/>
            </a:pPr>
            <a:r>
              <a:rPr lang="en-US" altLang="ko-KR" sz="1100" dirty="0" err="1" smtClean="0">
                <a:solidFill>
                  <a:schemeClr val="tx1"/>
                </a:solidFill>
              </a:rPr>
              <a:t>returnType</a:t>
            </a:r>
            <a:r>
              <a:rPr lang="en-US" altLang="ko-KR" sz="1100" dirty="0" smtClean="0">
                <a:solidFill>
                  <a:schemeClr val="tx1"/>
                </a:solidFill>
              </a:rPr>
              <a:t>=XML</a:t>
            </a:r>
            <a:r>
              <a:rPr lang="en-US" altLang="ko-KR" sz="1100" dirty="0">
                <a:solidFill>
                  <a:schemeClr val="tx1"/>
                </a:solidFill>
              </a:rPr>
              <a:t>&amp;</a:t>
            </a:r>
          </a:p>
          <a:p>
            <a:pPr marL="45720" indent="0">
              <a:buNone/>
            </a:pPr>
            <a:r>
              <a:rPr lang="en-US" altLang="ko-KR" sz="1100" dirty="0" err="1" smtClean="0">
                <a:solidFill>
                  <a:schemeClr val="tx1"/>
                </a:solidFill>
              </a:rPr>
              <a:t>callTp</a:t>
            </a:r>
            <a:r>
              <a:rPr lang="en-US" altLang="ko-KR" sz="1100" dirty="0" smtClean="0">
                <a:solidFill>
                  <a:schemeClr val="tx1"/>
                </a:solidFill>
              </a:rPr>
              <a:t>=L</a:t>
            </a:r>
            <a:r>
              <a:rPr lang="en-US" altLang="ko-KR" sz="1100" dirty="0">
                <a:solidFill>
                  <a:schemeClr val="tx1"/>
                </a:solidFill>
              </a:rPr>
              <a:t>&amp;</a:t>
            </a:r>
          </a:p>
          <a:p>
            <a:pPr marL="45720" indent="0">
              <a:buNone/>
            </a:pPr>
            <a:r>
              <a:rPr lang="en-US" altLang="ko-KR" sz="1100" dirty="0" err="1" smtClean="0">
                <a:solidFill>
                  <a:schemeClr val="tx1"/>
                </a:solidFill>
              </a:rPr>
              <a:t>startPage</a:t>
            </a:r>
            <a:r>
              <a:rPr lang="en-US" altLang="ko-KR" sz="1100" dirty="0" smtClean="0">
                <a:solidFill>
                  <a:schemeClr val="tx1"/>
                </a:solidFill>
              </a:rPr>
              <a:t>=1</a:t>
            </a:r>
            <a:r>
              <a:rPr lang="en-US" altLang="ko-KR" sz="1100" dirty="0">
                <a:solidFill>
                  <a:schemeClr val="tx1"/>
                </a:solidFill>
              </a:rPr>
              <a:t>&amp;</a:t>
            </a:r>
          </a:p>
          <a:p>
            <a:pPr marL="45720" indent="0">
              <a:buNone/>
            </a:pPr>
            <a:r>
              <a:rPr lang="en-US" altLang="ko-KR" sz="1100" dirty="0" smtClean="0">
                <a:solidFill>
                  <a:schemeClr val="tx1"/>
                </a:solidFill>
              </a:rPr>
              <a:t>display=30</a:t>
            </a:r>
            <a:endParaRPr lang="ko-KR" altLang="en-US" sz="11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3" y="723206"/>
            <a:ext cx="5756563" cy="387725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0732" y="4600457"/>
            <a:ext cx="3497162" cy="208164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0174" y="2121996"/>
            <a:ext cx="3768393" cy="4431203"/>
          </a:xfrm>
          <a:prstGeom prst="rect">
            <a:avLst/>
          </a:prstGeom>
        </p:spPr>
      </p:pic>
      <p:sp>
        <p:nvSpPr>
          <p:cNvPr id="7" name="타원 6"/>
          <p:cNvSpPr/>
          <p:nvPr/>
        </p:nvSpPr>
        <p:spPr>
          <a:xfrm>
            <a:off x="2269439" y="4825276"/>
            <a:ext cx="332509" cy="34297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8" name="타원 7"/>
          <p:cNvSpPr/>
          <p:nvPr/>
        </p:nvSpPr>
        <p:spPr>
          <a:xfrm>
            <a:off x="5827221" y="4272460"/>
            <a:ext cx="332509" cy="34297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1"/>
                </a:solidFill>
              </a:rPr>
              <a:t>2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4900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17285513"/>
              </p:ext>
            </p:extLst>
          </p:nvPr>
        </p:nvGraphicFramePr>
        <p:xfrm>
          <a:off x="1172092" y="1585124"/>
          <a:ext cx="9774850" cy="4009992"/>
        </p:xfrm>
        <a:graphic>
          <a:graphicData uri="http://schemas.openxmlformats.org/drawingml/2006/table">
            <a:tbl>
              <a:tblPr firstRow="1" bandRow="1">
                <a:tableStyleId>{8799B23B-EC83-4686-B30A-512413B5E67A}</a:tableStyleId>
              </a:tblPr>
              <a:tblGrid>
                <a:gridCol w="1790701">
                  <a:extLst>
                    <a:ext uri="{9D8B030D-6E8A-4147-A177-3AD203B41FA5}">
                      <a16:colId xmlns:a16="http://schemas.microsoft.com/office/drawing/2014/main" val="57047627"/>
                    </a:ext>
                  </a:extLst>
                </a:gridCol>
                <a:gridCol w="7984149">
                  <a:extLst>
                    <a:ext uri="{9D8B030D-6E8A-4147-A177-3AD203B41FA5}">
                      <a16:colId xmlns:a16="http://schemas.microsoft.com/office/drawing/2014/main" val="1852010535"/>
                    </a:ext>
                  </a:extLst>
                </a:gridCol>
              </a:tblGrid>
              <a:tr h="66833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언어</a:t>
                      </a:r>
                      <a:endParaRPr lang="ko-KR" altLang="en-US" sz="1800" b="1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0600125"/>
                  </a:ext>
                </a:extLst>
              </a:tr>
              <a:tr h="6683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Frame Work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12813005"/>
                  </a:ext>
                </a:extLst>
              </a:tr>
              <a:tr h="6683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IDE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6430872"/>
                  </a:ext>
                </a:extLst>
              </a:tr>
              <a:tr h="6683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화면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20000"/>
                        <a:lumOff val="8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55129585"/>
                  </a:ext>
                </a:extLst>
              </a:tr>
              <a:tr h="6683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DB </a:t>
                      </a:r>
                      <a:r>
                        <a:rPr lang="ko-KR" altLang="en-US" sz="1800" b="1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 형상관리</a:t>
                      </a: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76672648"/>
                  </a:ext>
                </a:extLst>
              </a:tr>
              <a:tr h="668332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800" b="1" dirty="0" err="1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Api</a:t>
                      </a:r>
                      <a:endParaRPr lang="en-US" altLang="ko-KR" sz="1800" b="1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anchor="ctr">
                    <a:solidFill>
                      <a:schemeClr val="accent3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1">
                        <a:lumMod val="40000"/>
                        <a:lumOff val="60000"/>
                        <a:alpha val="2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2315148"/>
                  </a:ext>
                </a:extLst>
              </a:tr>
            </a:tbl>
          </a:graphicData>
        </a:graphic>
      </p:graphicFrame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20079" b="81102" l="4289" r="94665">
                        <a14:foregroundMark x1="44561" y1="47638" x2="44561" y2="47638"/>
                        <a14:foregroundMark x1="50000" y1="47638" x2="50000" y2="47638"/>
                        <a14:foregroundMark x1="56276" y1="46850" x2="56276" y2="46850"/>
                        <a14:foregroundMark x1="62657" y1="46850" x2="62657" y2="46850"/>
                        <a14:foregroundMark x1="67259" y1="46850" x2="67259" y2="46850"/>
                        <a14:foregroundMark x1="72490" y1="47638" x2="72490" y2="47638"/>
                        <a14:foregroundMark x1="76464" y1="49016" x2="76464" y2="49016"/>
                        <a14:foregroundMark x1="85565" y1="51575" x2="85565" y2="51575"/>
                        <a14:foregroundMark x1="88180" y1="52362" x2="88180" y2="52362"/>
                        <a14:backgroundMark x1="42992" y1="46850" x2="42992" y2="46850"/>
                        <a14:backgroundMark x1="42887" y1="52559" x2="42887" y2="52559"/>
                        <a14:backgroundMark x1="83054" y1="53346" x2="83054" y2="53346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990506" y="3493199"/>
            <a:ext cx="1653315" cy="878541"/>
          </a:xfrm>
          <a:prstGeom prst="rect">
            <a:avLst/>
          </a:prstGeom>
        </p:spPr>
      </p:pic>
      <p:pic>
        <p:nvPicPr>
          <p:cNvPr id="8" name="Picture 4" descr="개발자: &quot;GitHub가 내 계정을 차단했는데 그들은 내가 핵무기를 개발하고 있다고 생각합니다&quot; - MSPoweruser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16912" b="82353" l="10569" r="89160">
                        <a14:foregroundMark x1="20867" y1="21324" x2="20867" y2="21324"/>
                        <a14:foregroundMark x1="24390" y1="26471" x2="24390" y2="26471"/>
                        <a14:foregroundMark x1="42818" y1="36029" x2="42818" y2="36029"/>
                        <a14:foregroundMark x1="50678" y1="55147" x2="50678" y2="55147"/>
                        <a14:foregroundMark x1="55014" y1="46324" x2="55014" y2="46324"/>
                        <a14:foregroundMark x1="50407" y1="37500" x2="50407" y2="37500"/>
                        <a14:foregroundMark x1="62060" y1="43382" x2="62060" y2="43382"/>
                        <a14:foregroundMark x1="71816" y1="52206" x2="71816" y2="52206"/>
                        <a14:foregroundMark x1="80488" y1="45588" x2="80488" y2="4558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69" t="18193" r="11093" b="13709"/>
          <a:stretch/>
        </p:blipFill>
        <p:spPr bwMode="auto">
          <a:xfrm>
            <a:off x="6990506" y="4345844"/>
            <a:ext cx="1552832" cy="5019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436005" y="4387091"/>
            <a:ext cx="1494745" cy="461783"/>
          </a:xfrm>
          <a:prstGeom prst="rect">
            <a:avLst/>
          </a:prstGeom>
        </p:spPr>
      </p:pic>
      <p:pic>
        <p:nvPicPr>
          <p:cNvPr id="11" name="Picture 6" descr="Git] 소스트리(SourceTree) 기초 사용법"/>
          <p:cNvPicPr>
            <a:picLocks noChangeAspect="1" noChangeArrowheads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6250" b="84115" l="5469" r="94688">
                        <a14:foregroundMark x1="8125" y1="61719" x2="8125" y2="61719"/>
                        <a14:foregroundMark x1="22656" y1="66406" x2="22656" y2="66406"/>
                        <a14:foregroundMark x1="29531" y1="68750" x2="29531" y2="68750"/>
                        <a14:foregroundMark x1="39375" y1="67708" x2="39375" y2="67708"/>
                        <a14:foregroundMark x1="46719" y1="66927" x2="46719" y2="66927"/>
                        <a14:foregroundMark x1="57500" y1="66667" x2="57500" y2="66667"/>
                        <a14:foregroundMark x1="64063" y1="61979" x2="64063" y2="61979"/>
                        <a14:foregroundMark x1="71563" y1="70052" x2="71563" y2="70052"/>
                        <a14:foregroundMark x1="78750" y1="70052" x2="78750" y2="70052"/>
                        <a14:foregroundMark x1="87969" y1="70833" x2="87969" y2="70833"/>
                        <a14:backgroundMark x1="56406" y1="69010" x2="56406" y2="69010"/>
                        <a14:backgroundMark x1="80313" y1="69531" x2="80313" y2="69531"/>
                        <a14:backgroundMark x1="90469" y1="70052" x2="90469" y2="7005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b="12684"/>
          <a:stretch/>
        </p:blipFill>
        <p:spPr bwMode="auto">
          <a:xfrm>
            <a:off x="5364053" y="4283156"/>
            <a:ext cx="1077847" cy="564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그림 16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3398392" y="1589267"/>
            <a:ext cx="1184728" cy="59236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3482568" y="2336957"/>
            <a:ext cx="1174247" cy="447619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5183845" y="2381901"/>
            <a:ext cx="1557442" cy="393941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3453778" y="3108930"/>
            <a:ext cx="1583967" cy="378885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13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31471" b="72647" l="5556" r="92361">
                        <a14:foregroundMark x1="15972" y1="44706" x2="15972" y2="44706"/>
                        <a14:foregroundMark x1="30278" y1="46765" x2="30278" y2="46765"/>
                        <a14:foregroundMark x1="44861" y1="42647" x2="44861" y2="42647"/>
                        <a14:foregroundMark x1="60972" y1="42941" x2="60972" y2="42941"/>
                        <a14:foregroundMark x1="69583" y1="49706" x2="69583" y2="49706"/>
                        <a14:foregroundMark x1="76528" y1="50588" x2="76528" y2="50588"/>
                        <a14:foregroundMark x1="88333" y1="48824" x2="88333" y2="48824"/>
                      </a14:backgroundRemoval>
                    </a14:imgEffect>
                  </a14:imgLayer>
                </a14:imgProps>
              </a:ext>
            </a:extLst>
          </a:blip>
          <a:srcRect t="29801" b="25556"/>
          <a:stretch/>
        </p:blipFill>
        <p:spPr>
          <a:xfrm>
            <a:off x="5100005" y="3059521"/>
            <a:ext cx="1662380" cy="426197"/>
          </a:xfrm>
          <a:prstGeom prst="rect">
            <a:avLst/>
          </a:prstGeom>
        </p:spPr>
      </p:pic>
      <p:pic>
        <p:nvPicPr>
          <p:cNvPr id="24" name="Picture 12" descr="React/번역] main concepts"/>
          <p:cNvPicPr>
            <a:picLocks noChangeAspect="1" noChangeArrowheads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3778" y="3666111"/>
            <a:ext cx="1203037" cy="561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16" descr="스타트업 취업 가이드] 5탄."/>
          <p:cNvPicPr>
            <a:picLocks noChangeAspect="1" noChangeArrowheads="1"/>
          </p:cNvPicPr>
          <p:nvPr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53" y="3604728"/>
            <a:ext cx="1113394" cy="6510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그림 25"/>
          <p:cNvPicPr>
            <a:picLocks noChangeAspect="1"/>
          </p:cNvPicPr>
          <p:nvPr/>
        </p:nvPicPr>
        <p:blipFill>
          <a:blip r:embed="rId17">
            <a:extLst>
              <a:ext uri="{BEBA8EAE-BF5A-486C-A8C5-ECC9F3942E4B}">
                <a14:imgProps xmlns:a14="http://schemas.microsoft.com/office/drawing/2010/main">
                  <a14:imgLayer r:embed="rId18">
                    <a14:imgEffect>
                      <a14:backgroundRemoval t="10000" b="90000" l="10000" r="90000">
                        <a14:foregroundMark x1="35125" y1="48325" x2="35125" y2="48325"/>
                        <a14:foregroundMark x1="37250" y1="48325" x2="37250" y2="48325"/>
                        <a14:foregroundMark x1="34750" y1="41866" x2="34750" y2="41866"/>
                        <a14:foregroundMark x1="43125" y1="47129" x2="43125" y2="47129"/>
                        <a14:foregroundMark x1="45750" y1="47368" x2="45750" y2="47368"/>
                        <a14:foregroundMark x1="48250" y1="48086" x2="48250" y2="48086"/>
                        <a14:foregroundMark x1="53375" y1="46172" x2="53375" y2="46172"/>
                        <a14:foregroundMark x1="60125" y1="48325" x2="60125" y2="48325"/>
                        <a14:foregroundMark x1="63625" y1="46651" x2="63625" y2="46651"/>
                        <a14:foregroundMark x1="74500" y1="48325" x2="74500" y2="48325"/>
                        <a14:foregroundMark x1="78000" y1="48086" x2="78000" y2="48086"/>
                        <a14:backgroundMark x1="42500" y1="53110" x2="42500" y2="53110"/>
                        <a14:backgroundMark x1="73500" y1="52392" x2="73500" y2="52392"/>
                      </a14:backgroundRemoval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954566" y="4725229"/>
            <a:ext cx="2122284" cy="1108893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30750" y="5028173"/>
            <a:ext cx="1787410" cy="439527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2208" y="5034798"/>
            <a:ext cx="426275" cy="426275"/>
          </a:xfrm>
          <a:prstGeom prst="rect">
            <a:avLst/>
          </a:prstGeom>
        </p:spPr>
      </p:pic>
      <p:sp>
        <p:nvSpPr>
          <p:cNvPr id="30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smtClean="0"/>
              <a:t>개발 환경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093476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4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취업 프로그램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조회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567" y="723206"/>
            <a:ext cx="2626822" cy="591312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① </a:t>
            </a:r>
            <a:r>
              <a:rPr lang="ko-KR" altLang="en-US" sz="1200" dirty="0" smtClean="0">
                <a:solidFill>
                  <a:schemeClr val="tx1"/>
                </a:solidFill>
              </a:rPr>
              <a:t> 카드 형태와 가로 형태 두가지 조회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3" y="723206"/>
            <a:ext cx="5461360" cy="280970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3" y="3644696"/>
            <a:ext cx="5461360" cy="299163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2821" y="1538661"/>
            <a:ext cx="4031240" cy="21060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45701" y="4571135"/>
            <a:ext cx="3325437" cy="1138753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5113867" y="1273374"/>
            <a:ext cx="191257" cy="20939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  <p:sp>
        <p:nvSpPr>
          <p:cNvPr id="9" name="타원 8"/>
          <p:cNvSpPr/>
          <p:nvPr/>
        </p:nvSpPr>
        <p:spPr>
          <a:xfrm>
            <a:off x="5113867" y="4250757"/>
            <a:ext cx="191257" cy="209394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2026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4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취업 프로그램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추가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47845" y="723206"/>
            <a:ext cx="3552381" cy="408353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95254" y="4806738"/>
            <a:ext cx="5457565" cy="175312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0521" y="723207"/>
            <a:ext cx="3157046" cy="384505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6912" y="4568265"/>
            <a:ext cx="3240653" cy="1991602"/>
          </a:xfrm>
          <a:prstGeom prst="rect">
            <a:avLst/>
          </a:prstGeom>
        </p:spPr>
      </p:pic>
      <p:sp>
        <p:nvSpPr>
          <p:cNvPr id="10" name="내용 개체 틀 2"/>
          <p:cNvSpPr>
            <a:spLocks noGrp="1"/>
          </p:cNvSpPr>
          <p:nvPr>
            <p:ph idx="1"/>
          </p:nvPr>
        </p:nvSpPr>
        <p:spPr>
          <a:xfrm>
            <a:off x="9170504" y="573576"/>
            <a:ext cx="2626822" cy="591312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①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WebSocket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 smtClean="0">
                <a:solidFill>
                  <a:schemeClr val="tx1"/>
                </a:solidFill>
              </a:rPr>
              <a:t>사용해서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실시간으로 추가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3311312" y="4568264"/>
            <a:ext cx="332509" cy="34297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4160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4</a:t>
            </a:r>
            <a:r>
              <a:rPr lang="en-US" altLang="ko-KR" sz="1600" dirty="0"/>
              <a:t>. </a:t>
            </a:r>
            <a:r>
              <a:rPr lang="ko-KR" altLang="en-US" sz="1600" dirty="0"/>
              <a:t>취업 프로그램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신청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567" y="723206"/>
            <a:ext cx="2626822" cy="591312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ko-KR" sz="1200" dirty="0" smtClean="0"/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① </a:t>
            </a:r>
            <a:r>
              <a:rPr lang="ko-KR" altLang="en-US" sz="1200" dirty="0" smtClean="0">
                <a:solidFill>
                  <a:schemeClr val="tx1"/>
                </a:solidFill>
              </a:rPr>
              <a:t> 프로그램 신청 할 경우 조회 페이지에 게이지 상승</a:t>
            </a:r>
            <a:endParaRPr lang="ko-KR" altLang="en-US" sz="12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638" y="723206"/>
            <a:ext cx="4892040" cy="261080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1638" y="3582784"/>
            <a:ext cx="5052277" cy="265037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70505" y="814647"/>
            <a:ext cx="4148062" cy="38986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70913" y="5189219"/>
            <a:ext cx="2895600" cy="685800"/>
          </a:xfrm>
          <a:prstGeom prst="rect">
            <a:avLst/>
          </a:prstGeom>
        </p:spPr>
      </p:pic>
      <p:cxnSp>
        <p:nvCxnSpPr>
          <p:cNvPr id="8" name="직선 화살표 연결선 7"/>
          <p:cNvCxnSpPr/>
          <p:nvPr/>
        </p:nvCxnSpPr>
        <p:spPr>
          <a:xfrm>
            <a:off x="3965171" y="3125585"/>
            <a:ext cx="1605742" cy="2252750"/>
          </a:xfrm>
          <a:prstGeom prst="straightConnector1">
            <a:avLst/>
          </a:prstGeom>
          <a:ln w="190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타원 10"/>
          <p:cNvSpPr/>
          <p:nvPr/>
        </p:nvSpPr>
        <p:spPr>
          <a:xfrm>
            <a:off x="6039714" y="4907971"/>
            <a:ext cx="332509" cy="342976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1"/>
                </a:solidFill>
              </a:rPr>
              <a:t>1</a:t>
            </a:r>
            <a:endParaRPr lang="ko-KR" alt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587633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4</a:t>
            </a:r>
            <a:r>
              <a:rPr lang="en-US" altLang="ko-KR" sz="1600" dirty="0"/>
              <a:t>. </a:t>
            </a:r>
            <a:r>
              <a:rPr lang="ko-KR" altLang="en-US" sz="1600" dirty="0"/>
              <a:t>취업 프로그램 </a:t>
            </a:r>
            <a:r>
              <a:rPr lang="en-US" altLang="ko-KR" sz="1600" dirty="0"/>
              <a:t>(</a:t>
            </a:r>
            <a:r>
              <a:rPr lang="ko-KR" altLang="en-US" sz="1600" dirty="0" smtClean="0"/>
              <a:t>신청 내역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567" y="723206"/>
            <a:ext cx="2626822" cy="5913121"/>
          </a:xfrm>
        </p:spPr>
        <p:txBody>
          <a:bodyPr>
            <a:normAutofit/>
          </a:bodyPr>
          <a:lstStyle/>
          <a:p>
            <a:pPr marL="45720" indent="0">
              <a:buNone/>
            </a:pP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① 신청한 </a:t>
            </a:r>
            <a:r>
              <a:rPr lang="ko-KR" altLang="en-US" sz="1200" dirty="0" smtClean="0">
                <a:solidFill>
                  <a:schemeClr val="tx1"/>
                </a:solidFill>
              </a:rPr>
              <a:t>후에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UserId</a:t>
            </a:r>
            <a:r>
              <a:rPr lang="ko-KR" altLang="en-US" sz="1200" dirty="0" smtClean="0">
                <a:solidFill>
                  <a:schemeClr val="tx1"/>
                </a:solidFill>
              </a:rPr>
              <a:t>에 맞게 신청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내역 조회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3981" y="842789"/>
            <a:ext cx="6486525" cy="164782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3" y="5654811"/>
            <a:ext cx="6075946" cy="70017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3981" y="2610197"/>
            <a:ext cx="4237327" cy="291958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82875" y="2490614"/>
            <a:ext cx="3449782" cy="38643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8112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5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커뮤니티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공지사항</a:t>
            </a:r>
            <a:r>
              <a:rPr lang="en-US" altLang="ko-KR" sz="1600" dirty="0" smtClean="0"/>
              <a:t>, FAQ, </a:t>
            </a:r>
            <a:r>
              <a:rPr lang="ko-KR" altLang="en-US" sz="1600" dirty="0" smtClean="0"/>
              <a:t>자료실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567" y="723206"/>
            <a:ext cx="2626822" cy="5913121"/>
          </a:xfrm>
        </p:spPr>
        <p:txBody>
          <a:bodyPr/>
          <a:lstStyle/>
          <a:p>
            <a:pPr marL="45720" indent="0"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① </a:t>
            </a:r>
            <a:r>
              <a:rPr lang="ko-KR" altLang="en-US" sz="1200" dirty="0" smtClean="0">
                <a:solidFill>
                  <a:schemeClr val="tx1"/>
                </a:solidFill>
              </a:rPr>
              <a:t>한글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특수문자</a:t>
            </a:r>
            <a:r>
              <a:rPr lang="en-US" altLang="ko-KR" sz="1200" dirty="0" smtClean="0">
                <a:solidFill>
                  <a:schemeClr val="tx1"/>
                </a:solidFill>
              </a:rPr>
              <a:t>, </a:t>
            </a:r>
            <a:r>
              <a:rPr lang="ko-KR" altLang="en-US" sz="1200" dirty="0" smtClean="0">
                <a:solidFill>
                  <a:schemeClr val="tx1"/>
                </a:solidFill>
              </a:rPr>
              <a:t>공백 깨짐 방지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② </a:t>
            </a:r>
            <a:r>
              <a:rPr lang="en-US" altLang="ko-KR" sz="1200" dirty="0" smtClean="0">
                <a:solidFill>
                  <a:schemeClr val="tx1"/>
                </a:solidFill>
              </a:rPr>
              <a:t>UUID</a:t>
            </a:r>
            <a:r>
              <a:rPr lang="ko-KR" altLang="en-US" sz="1200" dirty="0">
                <a:solidFill>
                  <a:schemeClr val="tx1"/>
                </a:solidFill>
              </a:rPr>
              <a:t>를 사용하여 중복된 파일도 </a:t>
            </a:r>
            <a:r>
              <a:rPr lang="ko-KR" altLang="en-US" sz="1200" dirty="0" smtClean="0">
                <a:solidFill>
                  <a:schemeClr val="tx1"/>
                </a:solidFill>
              </a:rPr>
              <a:t>저장 가능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③ 원본 </a:t>
            </a:r>
            <a:r>
              <a:rPr lang="ko-KR" altLang="en-US" sz="1200" dirty="0">
                <a:solidFill>
                  <a:schemeClr val="tx1"/>
                </a:solidFill>
              </a:rPr>
              <a:t>파일명도 데이터베이스에 같이 저장하여 다운로드 할 때는 원본 파일명으로 </a:t>
            </a:r>
            <a:r>
              <a:rPr lang="ko-KR" altLang="en-US" sz="1200" dirty="0" smtClean="0">
                <a:solidFill>
                  <a:schemeClr val="tx1"/>
                </a:solidFill>
              </a:rPr>
              <a:t>전달</a:t>
            </a:r>
            <a:endParaRPr lang="en-US" altLang="ko-KR" sz="1200" dirty="0">
              <a:solidFill>
                <a:schemeClr val="tx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6913" y="723206"/>
            <a:ext cx="5710514" cy="3707477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86540" y="3679766"/>
            <a:ext cx="5682397" cy="2635134"/>
          </a:xfrm>
          <a:prstGeom prst="rect">
            <a:avLst/>
          </a:prstGeom>
        </p:spPr>
      </p:pic>
      <p:sp>
        <p:nvSpPr>
          <p:cNvPr id="6" name="타원 5"/>
          <p:cNvSpPr/>
          <p:nvPr/>
        </p:nvSpPr>
        <p:spPr>
          <a:xfrm>
            <a:off x="590204" y="1028006"/>
            <a:ext cx="174566" cy="174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타원 6"/>
          <p:cNvSpPr/>
          <p:nvPr/>
        </p:nvSpPr>
        <p:spPr>
          <a:xfrm>
            <a:off x="590204" y="1332806"/>
            <a:ext cx="174566" cy="174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590204" y="3014748"/>
            <a:ext cx="174566" cy="174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154009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5</a:t>
            </a:r>
            <a:r>
              <a:rPr lang="en-US" altLang="ko-KR" sz="1600" dirty="0"/>
              <a:t>. </a:t>
            </a:r>
            <a:r>
              <a:rPr lang="ko-KR" altLang="en-US" sz="1600" dirty="0" smtClean="0"/>
              <a:t>온라인 상담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567" y="723206"/>
            <a:ext cx="2626822" cy="5913121"/>
          </a:xfrm>
        </p:spPr>
        <p:txBody>
          <a:bodyPr/>
          <a:lstStyle/>
          <a:p>
            <a:pPr marL="45720" indent="0"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① 본인이 작성한 글만 열람 </a:t>
            </a:r>
            <a:r>
              <a:rPr lang="ko-KR" altLang="en-US" sz="1200" dirty="0" smtClean="0">
                <a:solidFill>
                  <a:schemeClr val="tx1"/>
                </a:solidFill>
              </a:rPr>
              <a:t>가능</a:t>
            </a:r>
            <a:r>
              <a:rPr lang="en-US" altLang="ko-KR" sz="1200" dirty="0">
                <a:solidFill>
                  <a:schemeClr val="tx1"/>
                </a:solidFill>
              </a:rPr>
              <a:t> </a:t>
            </a:r>
            <a:r>
              <a:rPr lang="en-US" altLang="ko-KR" sz="1200" dirty="0" smtClean="0">
                <a:solidFill>
                  <a:schemeClr val="tx1"/>
                </a:solidFill>
              </a:rPr>
              <a:t>  (</a:t>
            </a:r>
            <a:r>
              <a:rPr lang="ko-KR" altLang="en-US" sz="1200" dirty="0">
                <a:solidFill>
                  <a:schemeClr val="tx1"/>
                </a:solidFill>
              </a:rPr>
              <a:t>관리자는 예외</a:t>
            </a:r>
            <a:r>
              <a:rPr lang="en-US" altLang="ko-KR" sz="1200" dirty="0">
                <a:solidFill>
                  <a:schemeClr val="tx1"/>
                </a:solidFill>
              </a:rPr>
              <a:t>)</a:t>
            </a: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② </a:t>
            </a:r>
            <a:r>
              <a:rPr lang="ko-KR" altLang="en-US" sz="1200" dirty="0">
                <a:solidFill>
                  <a:schemeClr val="tx1"/>
                </a:solidFill>
              </a:rPr>
              <a:t>답변이 작성된 글은 </a:t>
            </a:r>
            <a:r>
              <a:rPr lang="ko-KR" altLang="en-US" sz="1200" dirty="0" smtClean="0">
                <a:solidFill>
                  <a:schemeClr val="tx1"/>
                </a:solidFill>
              </a:rPr>
              <a:t>답변 완료 </a:t>
            </a:r>
            <a:r>
              <a:rPr lang="ko-KR" altLang="en-US" sz="1200" dirty="0">
                <a:solidFill>
                  <a:schemeClr val="tx1"/>
                </a:solidFill>
              </a:rPr>
              <a:t>표시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grpSp>
        <p:nvGrpSpPr>
          <p:cNvPr id="4" name="그룹 3"/>
          <p:cNvGrpSpPr/>
          <p:nvPr/>
        </p:nvGrpSpPr>
        <p:grpSpPr>
          <a:xfrm>
            <a:off x="299260" y="2693322"/>
            <a:ext cx="3108960" cy="3859183"/>
            <a:chOff x="463384" y="171679"/>
            <a:chExt cx="5715798" cy="6001588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63384" y="171679"/>
              <a:ext cx="4448796" cy="1676634"/>
            </a:xfrm>
            <a:prstGeom prst="rect">
              <a:avLst/>
            </a:prstGeom>
          </p:spPr>
        </p:pic>
        <p:pic>
          <p:nvPicPr>
            <p:cNvPr id="6" name="그림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63384" y="1848313"/>
              <a:ext cx="5715798" cy="4324954"/>
            </a:xfrm>
            <a:prstGeom prst="rect">
              <a:avLst/>
            </a:prstGeom>
          </p:spPr>
        </p:pic>
      </p:grpSp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9067" y="483523"/>
            <a:ext cx="6003095" cy="329880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5"/>
          <a:srcRect r="6278"/>
          <a:stretch/>
        </p:blipFill>
        <p:spPr>
          <a:xfrm>
            <a:off x="4851946" y="557717"/>
            <a:ext cx="1737335" cy="63577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4764663" y="483523"/>
            <a:ext cx="174566" cy="174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122662" y="2970534"/>
            <a:ext cx="174566" cy="174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719067" y="5565724"/>
            <a:ext cx="174566" cy="174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4545845" y="2298469"/>
            <a:ext cx="174566" cy="174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cxnSp>
        <p:nvCxnSpPr>
          <p:cNvPr id="14" name="직선 연결선 13"/>
          <p:cNvCxnSpPr>
            <a:stCxn id="10" idx="0"/>
            <a:endCxn id="8" idx="2"/>
          </p:cNvCxnSpPr>
          <p:nvPr/>
        </p:nvCxnSpPr>
        <p:spPr>
          <a:xfrm flipV="1">
            <a:off x="2209945" y="570806"/>
            <a:ext cx="2554718" cy="239972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11" idx="5"/>
          </p:cNvCxnSpPr>
          <p:nvPr/>
        </p:nvCxnSpPr>
        <p:spPr>
          <a:xfrm flipV="1">
            <a:off x="2868068" y="2473036"/>
            <a:ext cx="1778747" cy="3241689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67103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5</a:t>
            </a:r>
            <a:r>
              <a:rPr lang="en-US" altLang="ko-KR" sz="1600" dirty="0"/>
              <a:t>. </a:t>
            </a:r>
            <a:r>
              <a:rPr lang="ko-KR" altLang="en-US" sz="1600" dirty="0" smtClean="0"/>
              <a:t>오프라인 상담 예약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225388" y="723206"/>
            <a:ext cx="2720001" cy="5913121"/>
          </a:xfrm>
        </p:spPr>
        <p:txBody>
          <a:bodyPr/>
          <a:lstStyle/>
          <a:p>
            <a:pPr marL="45720" indent="0">
              <a:buNone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① 테이블 형식으로 캘린더 생성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② </a:t>
            </a:r>
            <a:r>
              <a:rPr lang="ko-KR" altLang="en-US" sz="1200" dirty="0">
                <a:solidFill>
                  <a:schemeClr val="tx1"/>
                </a:solidFill>
              </a:rPr>
              <a:t>일정은 </a:t>
            </a:r>
            <a:r>
              <a:rPr lang="ko-KR" altLang="en-US" sz="1200" dirty="0" err="1">
                <a:solidFill>
                  <a:schemeClr val="tx1"/>
                </a:solidFill>
              </a:rPr>
              <a:t>시간순으로</a:t>
            </a:r>
            <a:r>
              <a:rPr lang="ko-KR" altLang="en-US" sz="1200" dirty="0">
                <a:solidFill>
                  <a:schemeClr val="tx1"/>
                </a:solidFill>
              </a:rPr>
              <a:t> 정렬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③ 예약된 </a:t>
            </a:r>
            <a:r>
              <a:rPr lang="ko-KR" altLang="en-US" sz="1200" dirty="0">
                <a:solidFill>
                  <a:schemeClr val="tx1"/>
                </a:solidFill>
              </a:rPr>
              <a:t>상담은 </a:t>
            </a:r>
            <a:r>
              <a:rPr lang="ko-KR" altLang="en-US" sz="1200" dirty="0" err="1">
                <a:solidFill>
                  <a:schemeClr val="tx1"/>
                </a:solidFill>
              </a:rPr>
              <a:t>해당날짜에</a:t>
            </a:r>
            <a:r>
              <a:rPr lang="ko-KR" altLang="en-US" sz="1200" dirty="0">
                <a:solidFill>
                  <a:schemeClr val="tx1"/>
                </a:solidFill>
              </a:rPr>
              <a:t> 렌더링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rcRect r="26095"/>
          <a:stretch/>
        </p:blipFill>
        <p:spPr>
          <a:xfrm>
            <a:off x="48572" y="712121"/>
            <a:ext cx="2455747" cy="341289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/>
          <a:srcRect r="8746"/>
          <a:stretch/>
        </p:blipFill>
        <p:spPr>
          <a:xfrm>
            <a:off x="45634" y="4153905"/>
            <a:ext cx="2879493" cy="248242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56008" y="563669"/>
            <a:ext cx="3762559" cy="428542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15573" y="1948360"/>
            <a:ext cx="4578934" cy="3693208"/>
          </a:xfrm>
          <a:prstGeom prst="rect">
            <a:avLst/>
          </a:prstGeom>
        </p:spPr>
      </p:pic>
      <p:sp>
        <p:nvSpPr>
          <p:cNvPr id="8" name="타원 7"/>
          <p:cNvSpPr/>
          <p:nvPr/>
        </p:nvSpPr>
        <p:spPr>
          <a:xfrm>
            <a:off x="5886813" y="1400900"/>
            <a:ext cx="174566" cy="174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8071659" y="3013569"/>
            <a:ext cx="174566" cy="174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+mj-ea"/>
                <a:ea typeface="+mj-ea"/>
              </a:rPr>
              <a:t>3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0" name="타원 9"/>
          <p:cNvSpPr/>
          <p:nvPr/>
        </p:nvSpPr>
        <p:spPr>
          <a:xfrm>
            <a:off x="2171882" y="800204"/>
            <a:ext cx="174566" cy="174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1" name="타원 10"/>
          <p:cNvSpPr/>
          <p:nvPr/>
        </p:nvSpPr>
        <p:spPr>
          <a:xfrm>
            <a:off x="2634612" y="3454045"/>
            <a:ext cx="174566" cy="174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2346448" y="6011984"/>
            <a:ext cx="174566" cy="174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13" name="직선 연결선 12"/>
          <p:cNvCxnSpPr>
            <a:stCxn id="8" idx="2"/>
            <a:endCxn id="10" idx="6"/>
          </p:cNvCxnSpPr>
          <p:nvPr/>
        </p:nvCxnSpPr>
        <p:spPr>
          <a:xfrm flipH="1" flipV="1">
            <a:off x="2346448" y="887487"/>
            <a:ext cx="3540365" cy="600696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6" name="직선 연결선 15"/>
          <p:cNvCxnSpPr>
            <a:stCxn id="9" idx="2"/>
            <a:endCxn id="12" idx="7"/>
          </p:cNvCxnSpPr>
          <p:nvPr/>
        </p:nvCxnSpPr>
        <p:spPr>
          <a:xfrm flipH="1">
            <a:off x="2495449" y="3100852"/>
            <a:ext cx="5576210" cy="2936697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01826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5</a:t>
            </a:r>
            <a:r>
              <a:rPr lang="en-US" altLang="ko-KR" sz="1600" dirty="0"/>
              <a:t>. </a:t>
            </a:r>
            <a:r>
              <a:rPr lang="ko-KR" altLang="en-US" sz="1600" dirty="0" smtClean="0"/>
              <a:t>오프라인 상담 통계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567" y="723206"/>
            <a:ext cx="2626822" cy="5913121"/>
          </a:xfrm>
        </p:spPr>
        <p:txBody>
          <a:bodyPr/>
          <a:lstStyle/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① </a:t>
            </a:r>
            <a:r>
              <a:rPr lang="en-US" altLang="ko-KR" sz="1200" dirty="0" err="1" smtClean="0">
                <a:solidFill>
                  <a:schemeClr val="tx1"/>
                </a:solidFill>
              </a:rPr>
              <a:t>Recharts</a:t>
            </a:r>
            <a:r>
              <a:rPr lang="en-US" altLang="ko-KR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라이브러리 </a:t>
            </a:r>
            <a:r>
              <a:rPr lang="ko-KR" altLang="en-US" sz="1200" dirty="0" smtClean="0">
                <a:solidFill>
                  <a:schemeClr val="tx1"/>
                </a:solidFill>
              </a:rPr>
              <a:t>사용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② 스프링 </a:t>
            </a:r>
            <a:r>
              <a:rPr lang="ko-KR" altLang="en-US" sz="1200" dirty="0" err="1">
                <a:solidFill>
                  <a:schemeClr val="tx1"/>
                </a:solidFill>
              </a:rPr>
              <a:t>캐싱</a:t>
            </a:r>
            <a:r>
              <a:rPr lang="ko-KR" altLang="en-US" sz="1200" dirty="0">
                <a:solidFill>
                  <a:schemeClr val="tx1"/>
                </a:solidFill>
              </a:rPr>
              <a:t> 기능 사용하여 데이터베이스 부하 줄임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0899" y="828595"/>
            <a:ext cx="3550044" cy="305954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26944" y="723205"/>
            <a:ext cx="4591624" cy="3981799"/>
          </a:xfrm>
          <a:prstGeom prst="rect">
            <a:avLst/>
          </a:prstGeom>
        </p:spPr>
      </p:pic>
      <p:sp>
        <p:nvSpPr>
          <p:cNvPr id="10" name="타원 9"/>
          <p:cNvSpPr/>
          <p:nvPr/>
        </p:nvSpPr>
        <p:spPr>
          <a:xfrm>
            <a:off x="8663718" y="941520"/>
            <a:ext cx="174566" cy="174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6913" y="3888141"/>
            <a:ext cx="4259300" cy="2711250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11" name="타원 10"/>
          <p:cNvSpPr/>
          <p:nvPr/>
        </p:nvSpPr>
        <p:spPr>
          <a:xfrm>
            <a:off x="303615" y="1276004"/>
            <a:ext cx="174566" cy="174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30855585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5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실시간 상담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채팅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567" y="723206"/>
            <a:ext cx="2626822" cy="5913121"/>
          </a:xfrm>
        </p:spPr>
        <p:txBody>
          <a:bodyPr/>
          <a:lstStyle/>
          <a:p>
            <a:pPr marL="45720" indent="0">
              <a:buNone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①  </a:t>
            </a:r>
            <a:r>
              <a:rPr lang="ko-KR" altLang="en-US" sz="1200" dirty="0" err="1" smtClean="0">
                <a:solidFill>
                  <a:schemeClr val="tx1"/>
                </a:solidFill>
              </a:rPr>
              <a:t>상담사가</a:t>
            </a:r>
            <a:r>
              <a:rPr lang="ko-KR" altLang="en-US" sz="1200" dirty="0" smtClean="0">
                <a:solidFill>
                  <a:schemeClr val="tx1"/>
                </a:solidFill>
              </a:rPr>
              <a:t> </a:t>
            </a:r>
            <a:r>
              <a:rPr lang="ko-KR" altLang="en-US" sz="1200" dirty="0">
                <a:solidFill>
                  <a:schemeClr val="tx1"/>
                </a:solidFill>
              </a:rPr>
              <a:t>대시보드에서 대기 중이면 상담하기 버튼 </a:t>
            </a:r>
            <a:r>
              <a:rPr lang="ko-KR" altLang="en-US" sz="1200" dirty="0" smtClean="0">
                <a:solidFill>
                  <a:schemeClr val="tx1"/>
                </a:solidFill>
              </a:rPr>
              <a:t>활성화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그 외 상태일 때는 버튼 비활성화</a:t>
            </a:r>
            <a:endParaRPr lang="en-US" altLang="ko-KR" sz="1200" dirty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25409" y="4234095"/>
            <a:ext cx="4802966" cy="212326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6913" y="3998422"/>
            <a:ext cx="4098304" cy="259461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04976" y="1131432"/>
            <a:ext cx="5951293" cy="2664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7360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/>
              <a:t>5</a:t>
            </a:r>
            <a:r>
              <a:rPr lang="en-US" altLang="ko-KR" sz="1600" dirty="0"/>
              <a:t>. </a:t>
            </a:r>
            <a:r>
              <a:rPr lang="ko-KR" altLang="en-US" sz="1600" dirty="0"/>
              <a:t>실시간 상담</a:t>
            </a:r>
            <a:r>
              <a:rPr lang="en-US" altLang="ko-KR" sz="1600" dirty="0"/>
              <a:t>(</a:t>
            </a:r>
            <a:r>
              <a:rPr lang="ko-KR" altLang="en-US" sz="1600" dirty="0"/>
              <a:t>채팅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9318567" y="723206"/>
            <a:ext cx="2626822" cy="5913121"/>
          </a:xfrm>
        </p:spPr>
        <p:txBody>
          <a:bodyPr/>
          <a:lstStyle/>
          <a:p>
            <a:pPr marL="45720" indent="0">
              <a:buNone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>
                <a:solidFill>
                  <a:schemeClr val="tx1"/>
                </a:solidFill>
              </a:rPr>
              <a:t>① </a:t>
            </a:r>
            <a:r>
              <a:rPr lang="en-US" altLang="ko-KR" sz="1200" dirty="0" smtClean="0">
                <a:solidFill>
                  <a:schemeClr val="tx1"/>
                </a:solidFill>
              </a:rPr>
              <a:t>Socket.io</a:t>
            </a:r>
            <a:r>
              <a:rPr lang="ko-KR" altLang="en-US" sz="1200" dirty="0">
                <a:solidFill>
                  <a:schemeClr val="tx1"/>
                </a:solidFill>
              </a:rPr>
              <a:t>를 활용한 채팅 </a:t>
            </a:r>
            <a:r>
              <a:rPr lang="ko-KR" altLang="en-US" sz="1200" dirty="0" smtClean="0">
                <a:solidFill>
                  <a:schemeClr val="tx1"/>
                </a:solidFill>
              </a:rPr>
              <a:t>기능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n-US" altLang="ko-KR" sz="12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②  채팅이 </a:t>
            </a:r>
            <a:r>
              <a:rPr lang="ko-KR" altLang="en-US" sz="1200" dirty="0">
                <a:solidFill>
                  <a:schemeClr val="tx1"/>
                </a:solidFill>
              </a:rPr>
              <a:t>길어지면 </a:t>
            </a:r>
            <a:endParaRPr lang="en-US" altLang="ko-KR" sz="1200" dirty="0" smtClean="0">
              <a:solidFill>
                <a:schemeClr val="tx1"/>
              </a:solidFill>
            </a:endParaRPr>
          </a:p>
          <a:p>
            <a:pPr marL="45720" indent="0">
              <a:buNone/>
            </a:pPr>
            <a:r>
              <a:rPr lang="ko-KR" altLang="en-US" sz="1200" dirty="0" smtClean="0">
                <a:solidFill>
                  <a:schemeClr val="tx1"/>
                </a:solidFill>
              </a:rPr>
              <a:t>스크롤 </a:t>
            </a:r>
            <a:r>
              <a:rPr lang="ko-KR" altLang="en-US" sz="1200" dirty="0">
                <a:solidFill>
                  <a:schemeClr val="tx1"/>
                </a:solidFill>
              </a:rPr>
              <a:t>자동 내려주는 </a:t>
            </a:r>
            <a:r>
              <a:rPr lang="ko-KR" altLang="en-US" sz="1200" dirty="0" smtClean="0">
                <a:solidFill>
                  <a:schemeClr val="tx1"/>
                </a:solidFill>
              </a:rPr>
              <a:t>기능</a:t>
            </a:r>
            <a:endParaRPr lang="en-US" altLang="ko-KR" sz="1200" dirty="0">
              <a:solidFill>
                <a:schemeClr val="tx1"/>
              </a:solidFill>
            </a:endParaRPr>
          </a:p>
          <a:p>
            <a:pPr marL="45720" indent="0">
              <a:buNone/>
            </a:pPr>
            <a:endParaRPr lang="en-US" altLang="ko-KR" sz="1200" dirty="0" smtClean="0">
              <a:solidFill>
                <a:schemeClr val="tx1"/>
              </a:solidFill>
            </a:endParaRPr>
          </a:p>
          <a:p>
            <a:endParaRPr lang="ko-KR" altLang="en-US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832" y="4104700"/>
            <a:ext cx="3250276" cy="2132826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040" y="773960"/>
            <a:ext cx="5826860" cy="2383587"/>
          </a:xfrm>
          <a:prstGeom prst="rect">
            <a:avLst/>
          </a:prstGeom>
        </p:spPr>
      </p:pic>
      <p:grpSp>
        <p:nvGrpSpPr>
          <p:cNvPr id="6" name="그룹 5"/>
          <p:cNvGrpSpPr/>
          <p:nvPr/>
        </p:nvGrpSpPr>
        <p:grpSpPr>
          <a:xfrm>
            <a:off x="6135832" y="451866"/>
            <a:ext cx="3160914" cy="3579036"/>
            <a:chOff x="-1" y="1751649"/>
            <a:chExt cx="4395799" cy="5094289"/>
          </a:xfrm>
        </p:grpSpPr>
        <p:grpSp>
          <p:nvGrpSpPr>
            <p:cNvPr id="7" name="그룹 6"/>
            <p:cNvGrpSpPr/>
            <p:nvPr/>
          </p:nvGrpSpPr>
          <p:grpSpPr>
            <a:xfrm>
              <a:off x="-1" y="2884517"/>
              <a:ext cx="4395799" cy="3961421"/>
              <a:chOff x="0" y="2926276"/>
              <a:chExt cx="4395799" cy="3961421"/>
            </a:xfrm>
          </p:grpSpPr>
          <p:pic>
            <p:nvPicPr>
              <p:cNvPr id="9" name="그림 8"/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0" y="4315397"/>
                <a:ext cx="4395798" cy="671783"/>
              </a:xfrm>
              <a:prstGeom prst="rect">
                <a:avLst/>
              </a:prstGeom>
            </p:spPr>
          </p:pic>
          <p:pic>
            <p:nvPicPr>
              <p:cNvPr id="10" name="그림 9"/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0" y="2926276"/>
                <a:ext cx="4395798" cy="1389121"/>
              </a:xfrm>
              <a:prstGeom prst="rect">
                <a:avLst/>
              </a:prstGeom>
            </p:spPr>
          </p:pic>
          <p:pic>
            <p:nvPicPr>
              <p:cNvPr id="11" name="그림 10"/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" y="4987181"/>
                <a:ext cx="4395798" cy="1900516"/>
              </a:xfrm>
              <a:prstGeom prst="rect">
                <a:avLst/>
              </a:prstGeom>
            </p:spPr>
          </p:pic>
        </p:grpSp>
        <p:pic>
          <p:nvPicPr>
            <p:cNvPr id="8" name="그림 7"/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0" y="1751649"/>
              <a:ext cx="4395798" cy="1132868"/>
            </a:xfrm>
            <a:prstGeom prst="rect">
              <a:avLst/>
            </a:prstGeom>
          </p:spPr>
        </p:pic>
      </p:grpSp>
      <p:sp>
        <p:nvSpPr>
          <p:cNvPr id="12" name="타원 11"/>
          <p:cNvSpPr/>
          <p:nvPr/>
        </p:nvSpPr>
        <p:spPr>
          <a:xfrm>
            <a:off x="8984161" y="530860"/>
            <a:ext cx="174566" cy="174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3" name="타원 12"/>
          <p:cNvSpPr/>
          <p:nvPr/>
        </p:nvSpPr>
        <p:spPr>
          <a:xfrm>
            <a:off x="8984161" y="4277223"/>
            <a:ext cx="174566" cy="174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12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300661" y="1092352"/>
            <a:ext cx="174566" cy="174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 smtClean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4291" y="3700743"/>
            <a:ext cx="5793609" cy="2561385"/>
          </a:xfrm>
          <a:prstGeom prst="rect">
            <a:avLst/>
          </a:prstGeom>
        </p:spPr>
      </p:pic>
      <p:sp>
        <p:nvSpPr>
          <p:cNvPr id="16" name="타원 15"/>
          <p:cNvSpPr/>
          <p:nvPr/>
        </p:nvSpPr>
        <p:spPr>
          <a:xfrm>
            <a:off x="304833" y="4102657"/>
            <a:ext cx="174566" cy="174566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b="1" dirty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endParaRPr lang="ko-KR" altLang="en-US" sz="12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423691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1"/>
          <p:cNvSpPr txBox="1">
            <a:spLocks/>
          </p:cNvSpPr>
          <p:nvPr/>
        </p:nvSpPr>
        <p:spPr>
          <a:xfrm>
            <a:off x="473825" y="1928553"/>
            <a:ext cx="1517073" cy="4516580"/>
          </a:xfrm>
          <a:prstGeom prst="rect">
            <a:avLst/>
          </a:prstGeom>
          <a:ln>
            <a:solidFill>
              <a:srgbClr val="FF6C6C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34" name="제목 1"/>
          <p:cNvSpPr txBox="1">
            <a:spLocks/>
          </p:cNvSpPr>
          <p:nvPr/>
        </p:nvSpPr>
        <p:spPr>
          <a:xfrm>
            <a:off x="2387828" y="1928553"/>
            <a:ext cx="1517073" cy="4516580"/>
          </a:xfrm>
          <a:prstGeom prst="rect">
            <a:avLst/>
          </a:prstGeom>
          <a:ln>
            <a:solidFill>
              <a:srgbClr val="FFE289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35" name="제목 1"/>
          <p:cNvSpPr txBox="1">
            <a:spLocks/>
          </p:cNvSpPr>
          <p:nvPr/>
        </p:nvSpPr>
        <p:spPr>
          <a:xfrm>
            <a:off x="4304604" y="1928553"/>
            <a:ext cx="1517073" cy="4516580"/>
          </a:xfrm>
          <a:prstGeom prst="rect">
            <a:avLst/>
          </a:prstGeom>
          <a:ln>
            <a:solidFill>
              <a:srgbClr val="FFFFA3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36" name="제목 1"/>
          <p:cNvSpPr txBox="1">
            <a:spLocks/>
          </p:cNvSpPr>
          <p:nvPr/>
        </p:nvSpPr>
        <p:spPr>
          <a:xfrm>
            <a:off x="6258096" y="1928553"/>
            <a:ext cx="1517073" cy="4516580"/>
          </a:xfrm>
          <a:prstGeom prst="rect">
            <a:avLst/>
          </a:prstGeom>
          <a:ln>
            <a:solidFill>
              <a:srgbClr val="89DAF8"/>
            </a:solidFill>
          </a:ln>
          <a:effectLst>
            <a:glow rad="101600">
              <a:srgbClr val="00B0F0">
                <a:alpha val="60000"/>
              </a:srgb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37" name="제목 1"/>
          <p:cNvSpPr txBox="1">
            <a:spLocks/>
          </p:cNvSpPr>
          <p:nvPr/>
        </p:nvSpPr>
        <p:spPr>
          <a:xfrm>
            <a:off x="8196348" y="1928553"/>
            <a:ext cx="1517073" cy="4516580"/>
          </a:xfrm>
          <a:prstGeom prst="rect">
            <a:avLst/>
          </a:prstGeom>
          <a:ln>
            <a:solidFill>
              <a:srgbClr val="AA84C7"/>
            </a:solidFill>
          </a:ln>
          <a:effectLst>
            <a:glow rad="101600">
              <a:srgbClr val="7030A0">
                <a:alpha val="60000"/>
              </a:srgb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38" name="제목 1"/>
          <p:cNvSpPr txBox="1">
            <a:spLocks/>
          </p:cNvSpPr>
          <p:nvPr/>
        </p:nvSpPr>
        <p:spPr>
          <a:xfrm>
            <a:off x="10163694" y="1928553"/>
            <a:ext cx="1517073" cy="4516580"/>
          </a:xfrm>
          <a:prstGeom prst="rect">
            <a:avLst/>
          </a:prstGeom>
          <a:ln>
            <a:solidFill>
              <a:srgbClr val="FFADE3"/>
            </a:solidFill>
          </a:ln>
          <a:effectLst>
            <a:glow rad="101600">
              <a:srgbClr val="FF66CC">
                <a:alpha val="60000"/>
              </a:srgb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3" name="TextBox 2"/>
          <p:cNvSpPr txBox="1"/>
          <p:nvPr/>
        </p:nvSpPr>
        <p:spPr>
          <a:xfrm>
            <a:off x="592281" y="3485159"/>
            <a:ext cx="128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이충용</a:t>
            </a:r>
            <a:r>
              <a:rPr lang="en-US" altLang="ko-KR" sz="1600" b="1" dirty="0" smtClean="0"/>
              <a:t>(PM)</a:t>
            </a:r>
            <a:endParaRPr lang="ko-KR" altLang="en-US" sz="1600" b="1" dirty="0"/>
          </a:p>
        </p:txBody>
      </p:sp>
      <p:sp>
        <p:nvSpPr>
          <p:cNvPr id="39" name="TextBox 38"/>
          <p:cNvSpPr txBox="1"/>
          <p:nvPr/>
        </p:nvSpPr>
        <p:spPr>
          <a:xfrm>
            <a:off x="10282150" y="3479409"/>
            <a:ext cx="128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강혜린</a:t>
            </a:r>
            <a:endParaRPr lang="ko-KR" altLang="en-US" sz="1600" b="1" dirty="0"/>
          </a:p>
        </p:txBody>
      </p:sp>
      <p:sp>
        <p:nvSpPr>
          <p:cNvPr id="40" name="TextBox 39"/>
          <p:cNvSpPr txBox="1"/>
          <p:nvPr/>
        </p:nvSpPr>
        <p:spPr>
          <a:xfrm>
            <a:off x="8314804" y="3479409"/>
            <a:ext cx="128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정훈교</a:t>
            </a:r>
            <a:endParaRPr lang="ko-KR" altLang="en-US" sz="1600" b="1" dirty="0"/>
          </a:p>
        </p:txBody>
      </p:sp>
      <p:sp>
        <p:nvSpPr>
          <p:cNvPr id="41" name="TextBox 40"/>
          <p:cNvSpPr txBox="1"/>
          <p:nvPr/>
        </p:nvSpPr>
        <p:spPr>
          <a:xfrm>
            <a:off x="6376552" y="3485159"/>
            <a:ext cx="128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김응천</a:t>
            </a:r>
            <a:endParaRPr lang="ko-KR" altLang="en-US" sz="1600" b="1" dirty="0"/>
          </a:p>
        </p:txBody>
      </p:sp>
      <p:sp>
        <p:nvSpPr>
          <p:cNvPr id="42" name="TextBox 41"/>
          <p:cNvSpPr txBox="1"/>
          <p:nvPr/>
        </p:nvSpPr>
        <p:spPr>
          <a:xfrm>
            <a:off x="2506284" y="3485159"/>
            <a:ext cx="128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최재형</a:t>
            </a:r>
            <a:endParaRPr lang="ko-KR" altLang="en-US" sz="1600" b="1" dirty="0"/>
          </a:p>
        </p:txBody>
      </p:sp>
      <p:sp>
        <p:nvSpPr>
          <p:cNvPr id="43" name="TextBox 42"/>
          <p:cNvSpPr txBox="1"/>
          <p:nvPr/>
        </p:nvSpPr>
        <p:spPr>
          <a:xfrm>
            <a:off x="4423060" y="3485159"/>
            <a:ext cx="128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박준혁</a:t>
            </a:r>
            <a:endParaRPr lang="ko-KR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622414" y="3995650"/>
            <a:ext cx="1219894" cy="1938992"/>
          </a:xfrm>
          <a:prstGeom prst="rect">
            <a:avLst/>
          </a:prstGeom>
          <a:noFill/>
          <a:effectLst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보안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회원가입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로그인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아이디 찾기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비밀번호 찾기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카카오 로그인</a:t>
            </a:r>
            <a:endParaRPr lang="en-US" altLang="ko-KR" sz="1000" dirty="0" smtClean="0">
              <a:latin typeface="+mn-ea"/>
            </a:endParaRPr>
          </a:p>
          <a:p>
            <a:endParaRPr lang="en-US" altLang="ko-KR" sz="1000" dirty="0" smtClean="0">
              <a:latin typeface="+mn-ea"/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6406685" y="3995650"/>
            <a:ext cx="121989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공지사항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en-US" altLang="ko-KR" sz="1000" dirty="0" smtClean="0">
                <a:latin typeface="+mn-ea"/>
              </a:rPr>
              <a:t>FAQ</a:t>
            </a: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자료실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온라인 상담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오프라인 상담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실시간 상담 </a:t>
            </a:r>
            <a:r>
              <a:rPr lang="en-US" altLang="ko-KR" sz="1000" dirty="0" smtClean="0">
                <a:latin typeface="+mn-ea"/>
              </a:rPr>
              <a:t>(</a:t>
            </a:r>
            <a:r>
              <a:rPr lang="ko-KR" altLang="en-US" sz="1000" dirty="0" smtClean="0">
                <a:latin typeface="+mn-ea"/>
              </a:rPr>
              <a:t>채팅</a:t>
            </a:r>
            <a:r>
              <a:rPr lang="en-US" altLang="ko-KR" sz="1000" dirty="0" smtClean="0">
                <a:latin typeface="+mn-ea"/>
              </a:rPr>
              <a:t>)</a:t>
            </a:r>
          </a:p>
        </p:txBody>
      </p:sp>
      <p:sp>
        <p:nvSpPr>
          <p:cNvPr id="45" name="TextBox 44"/>
          <p:cNvSpPr txBox="1"/>
          <p:nvPr/>
        </p:nvSpPr>
        <p:spPr>
          <a:xfrm>
            <a:off x="2506283" y="3995650"/>
            <a:ext cx="1348047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교내 채용 게시판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추천 채용 게시판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고용</a:t>
            </a:r>
            <a:r>
              <a:rPr lang="en-US" altLang="ko-KR" sz="1000" dirty="0" smtClean="0">
                <a:latin typeface="+mn-ea"/>
              </a:rPr>
              <a:t>24 </a:t>
            </a:r>
            <a:r>
              <a:rPr lang="en-US" altLang="ko-KR" sz="1000" dirty="0" err="1" smtClean="0">
                <a:latin typeface="+mn-ea"/>
              </a:rPr>
              <a:t>api</a:t>
            </a:r>
            <a:r>
              <a:rPr lang="en-US" altLang="ko-KR" sz="1000" dirty="0">
                <a:latin typeface="+mn-ea"/>
              </a:rPr>
              <a:t> </a:t>
            </a:r>
            <a:r>
              <a:rPr lang="ko-KR" altLang="en-US" sz="1000" dirty="0" smtClean="0">
                <a:latin typeface="+mn-ea"/>
              </a:rPr>
              <a:t>정보 게시판</a:t>
            </a:r>
            <a:endParaRPr lang="en-US" altLang="ko-KR" sz="1000" dirty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각 게시판 </a:t>
            </a:r>
            <a:r>
              <a:rPr lang="en-US" altLang="ko-KR" sz="1000" dirty="0" smtClean="0">
                <a:latin typeface="+mn-ea"/>
              </a:rPr>
              <a:t>CRUD</a:t>
            </a:r>
            <a:r>
              <a:rPr lang="ko-KR" altLang="en-US" sz="1000" dirty="0" smtClean="0">
                <a:latin typeface="+mn-ea"/>
              </a:rPr>
              <a:t>와 이미지</a:t>
            </a:r>
            <a:endParaRPr lang="en-US" altLang="ko-KR" sz="1000" dirty="0" smtClean="0">
              <a:latin typeface="+mn-ea"/>
            </a:endParaRPr>
          </a:p>
          <a:p>
            <a:endParaRPr lang="en-US" altLang="ko-KR" sz="1000" dirty="0" smtClean="0">
              <a:latin typeface="+mn-ea"/>
            </a:endParaRPr>
          </a:p>
        </p:txBody>
      </p:sp>
      <p:sp>
        <p:nvSpPr>
          <p:cNvPr id="46" name="TextBox 45"/>
          <p:cNvSpPr txBox="1"/>
          <p:nvPr/>
        </p:nvSpPr>
        <p:spPr>
          <a:xfrm>
            <a:off x="4453193" y="3995650"/>
            <a:ext cx="135463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취업 프로그램 추가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취업 프로그램 신청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신청 내역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000" dirty="0" smtClean="0">
              <a:latin typeface="+mn-ea"/>
            </a:endParaRPr>
          </a:p>
        </p:txBody>
      </p:sp>
      <p:sp>
        <p:nvSpPr>
          <p:cNvPr id="47" name="TextBox 46"/>
          <p:cNvSpPr txBox="1"/>
          <p:nvPr/>
        </p:nvSpPr>
        <p:spPr>
          <a:xfrm>
            <a:off x="8344937" y="3995650"/>
            <a:ext cx="13684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메인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헤더</a:t>
            </a:r>
            <a:r>
              <a:rPr lang="en-US" altLang="ko-KR" sz="1000" dirty="0" smtClean="0">
                <a:latin typeface="+mn-ea"/>
              </a:rPr>
              <a:t>, </a:t>
            </a:r>
            <a:r>
              <a:rPr lang="ko-KR" altLang="en-US" sz="1000" dirty="0" err="1" smtClean="0">
                <a:latin typeface="+mn-ea"/>
              </a:rPr>
              <a:t>푸터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배너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관리자 대시보드</a:t>
            </a:r>
            <a:endParaRPr lang="en-US" altLang="ko-KR" sz="1000" dirty="0" smtClean="0">
              <a:latin typeface="+mn-ea"/>
            </a:endParaRPr>
          </a:p>
          <a:p>
            <a:endParaRPr lang="en-US" altLang="ko-KR" sz="1000" dirty="0">
              <a:latin typeface="+mn-ea"/>
            </a:endParaRPr>
          </a:p>
          <a:p>
            <a:r>
              <a:rPr lang="en-US" altLang="ko-KR" sz="1000" smtClean="0">
                <a:latin typeface="+mn-ea"/>
              </a:rPr>
              <a:t>-   </a:t>
            </a:r>
            <a:r>
              <a:rPr lang="ko-KR" altLang="en-US" sz="1000" smtClean="0">
                <a:latin typeface="+mn-ea"/>
              </a:rPr>
              <a:t>카카오 </a:t>
            </a:r>
            <a:r>
              <a:rPr lang="ko-KR" altLang="en-US" sz="1000" dirty="0" smtClean="0">
                <a:latin typeface="+mn-ea"/>
              </a:rPr>
              <a:t>맵 </a:t>
            </a:r>
            <a:r>
              <a:rPr lang="en-US" altLang="ko-KR" sz="1000" dirty="0" smtClean="0">
                <a:latin typeface="+mn-ea"/>
              </a:rPr>
              <a:t>API</a:t>
            </a:r>
          </a:p>
        </p:txBody>
      </p:sp>
      <p:sp>
        <p:nvSpPr>
          <p:cNvPr id="48" name="TextBox 47"/>
          <p:cNvSpPr txBox="1"/>
          <p:nvPr/>
        </p:nvSpPr>
        <p:spPr>
          <a:xfrm>
            <a:off x="10312283" y="3995650"/>
            <a:ext cx="121989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개인 정보 수정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회원 탈퇴</a:t>
            </a:r>
            <a:endParaRPr lang="en-US" altLang="ko-KR" sz="1000" dirty="0" smtClean="0">
              <a:latin typeface="+mn-ea"/>
            </a:endParaRPr>
          </a:p>
          <a:p>
            <a:pPr marL="171450" indent="-171450">
              <a:buFontTx/>
              <a:buChar char="-"/>
            </a:pPr>
            <a:endParaRPr lang="en-US" altLang="ko-KR" sz="1000" dirty="0">
              <a:latin typeface="+mn-ea"/>
            </a:endParaRPr>
          </a:p>
          <a:p>
            <a:pPr marL="171450" indent="-171450">
              <a:buFontTx/>
              <a:buChar char="-"/>
            </a:pPr>
            <a:r>
              <a:rPr lang="ko-KR" altLang="en-US" sz="1000" dirty="0" smtClean="0">
                <a:latin typeface="+mn-ea"/>
              </a:rPr>
              <a:t>내 채용</a:t>
            </a:r>
            <a:r>
              <a:rPr lang="en-US" altLang="ko-KR" sz="1000" dirty="0" smtClean="0">
                <a:latin typeface="+mn-ea"/>
              </a:rPr>
              <a:t>, </a:t>
            </a:r>
            <a:r>
              <a:rPr lang="ko-KR" altLang="en-US" sz="1000" dirty="0" smtClean="0">
                <a:latin typeface="+mn-ea"/>
              </a:rPr>
              <a:t>취업</a:t>
            </a:r>
            <a:r>
              <a:rPr lang="en-US" altLang="ko-KR" sz="1000" dirty="0" smtClean="0">
                <a:latin typeface="+mn-ea"/>
              </a:rPr>
              <a:t>, </a:t>
            </a:r>
            <a:r>
              <a:rPr lang="ko-KR" altLang="en-US" sz="1000" dirty="0" smtClean="0">
                <a:latin typeface="+mn-ea"/>
              </a:rPr>
              <a:t>온라인 상담</a:t>
            </a:r>
            <a:r>
              <a:rPr lang="en-US" altLang="ko-KR" sz="1000" dirty="0" smtClean="0">
                <a:latin typeface="+mn-ea"/>
              </a:rPr>
              <a:t>, </a:t>
            </a:r>
            <a:r>
              <a:rPr lang="ko-KR" altLang="en-US" sz="1000" dirty="0" smtClean="0">
                <a:latin typeface="+mn-ea"/>
              </a:rPr>
              <a:t>즐겨 찾기 데이터 조회</a:t>
            </a:r>
            <a:endParaRPr lang="en-US" altLang="ko-KR" sz="1000" dirty="0" smtClean="0">
              <a:latin typeface="+mn-ea"/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smtClean="0"/>
              <a:t>팀원 소개</a:t>
            </a:r>
            <a:endParaRPr lang="ko-KR" altLang="en-US" sz="4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1" r="21210"/>
          <a:stretch/>
        </p:blipFill>
        <p:spPr>
          <a:xfrm>
            <a:off x="10517763" y="2109995"/>
            <a:ext cx="847725" cy="109130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3" r="16987"/>
          <a:stretch/>
        </p:blipFill>
        <p:spPr>
          <a:xfrm>
            <a:off x="2676000" y="2108713"/>
            <a:ext cx="933451" cy="1092583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7" r="19738"/>
          <a:stretch/>
        </p:blipFill>
        <p:spPr>
          <a:xfrm>
            <a:off x="769444" y="2108767"/>
            <a:ext cx="933450" cy="10937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5" r="22565"/>
          <a:stretch/>
        </p:blipFill>
        <p:spPr>
          <a:xfrm>
            <a:off x="8554834" y="2110247"/>
            <a:ext cx="800100" cy="109543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r="7425"/>
          <a:stretch/>
        </p:blipFill>
        <p:spPr>
          <a:xfrm>
            <a:off x="6416557" y="2107864"/>
            <a:ext cx="1200150" cy="1097817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5" r="16925"/>
          <a:stretch/>
        </p:blipFill>
        <p:spPr>
          <a:xfrm>
            <a:off x="4582127" y="2107864"/>
            <a:ext cx="962026" cy="1093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77356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dirty="0" smtClean="0"/>
              <a:t>6</a:t>
            </a:r>
            <a:r>
              <a:rPr lang="en-US" altLang="ko-KR" sz="1600" dirty="0" smtClean="0"/>
              <a:t>. </a:t>
            </a:r>
            <a:r>
              <a:rPr lang="ko-KR" altLang="en-US" sz="1600" dirty="0" smtClean="0"/>
              <a:t>마이 페이지 </a:t>
            </a:r>
            <a:r>
              <a:rPr lang="en-US" altLang="ko-KR" sz="1600" dirty="0" smtClean="0"/>
              <a:t>(</a:t>
            </a:r>
            <a:r>
              <a:rPr lang="ko-KR" altLang="en-US" sz="1600" dirty="0" smtClean="0"/>
              <a:t>회원정보 수정</a:t>
            </a:r>
            <a:r>
              <a:rPr lang="en-US" altLang="ko-KR" sz="1600" dirty="0" smtClean="0"/>
              <a:t>)</a:t>
            </a:r>
            <a:endParaRPr lang="ko-KR" altLang="en-US" sz="1600" dirty="0"/>
          </a:p>
        </p:txBody>
      </p:sp>
      <p:sp>
        <p:nvSpPr>
          <p:cNvPr id="7" name="TextBox 6"/>
          <p:cNvSpPr txBox="1"/>
          <p:nvPr/>
        </p:nvSpPr>
        <p:spPr>
          <a:xfrm>
            <a:off x="8084322" y="1046885"/>
            <a:ext cx="3963617" cy="249299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① 아이디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성별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 err="1">
                <a:latin typeface="+mn-ea"/>
              </a:rPr>
              <a:t>학과명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수정 </a:t>
            </a:r>
            <a:r>
              <a:rPr lang="ko-KR" altLang="en-US" sz="1200" dirty="0">
                <a:latin typeface="+mn-ea"/>
              </a:rPr>
              <a:t>불가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② 🔒🔓</a:t>
            </a:r>
            <a:r>
              <a:rPr lang="en-US" altLang="ko-KR" sz="1200" dirty="0" smtClean="0">
                <a:latin typeface="+mn-ea"/>
              </a:rPr>
              <a:t>(</a:t>
            </a:r>
            <a:r>
              <a:rPr lang="ko-KR" altLang="en-US" sz="1200" dirty="0" smtClean="0">
                <a:latin typeface="+mn-ea"/>
              </a:rPr>
              <a:t>자물쇠 이미지</a:t>
            </a:r>
            <a:r>
              <a:rPr lang="en-US" altLang="ko-KR" sz="1200" dirty="0" smtClean="0">
                <a:latin typeface="+mn-ea"/>
              </a:rPr>
              <a:t>)</a:t>
            </a:r>
            <a:r>
              <a:rPr lang="ko-KR" altLang="en-US" sz="1200" dirty="0" smtClean="0">
                <a:latin typeface="+mn-ea"/>
              </a:rPr>
              <a:t> 클릭 시</a:t>
            </a:r>
            <a:r>
              <a:rPr lang="en-US" altLang="ko-KR" sz="1200" dirty="0" smtClean="0">
                <a:latin typeface="+mn-ea"/>
              </a:rPr>
              <a:t>, </a:t>
            </a:r>
          </a:p>
          <a:p>
            <a:r>
              <a:rPr lang="en-US" altLang="ko-KR" sz="1200" dirty="0">
                <a:latin typeface="+mn-ea"/>
              </a:rPr>
              <a:t>	</a:t>
            </a:r>
            <a:r>
              <a:rPr lang="en-US" altLang="ko-KR" sz="1200" dirty="0" smtClean="0">
                <a:latin typeface="+mn-ea"/>
              </a:rPr>
              <a:t>➡ </a:t>
            </a:r>
            <a:r>
              <a:rPr lang="ko-KR" altLang="en-US" sz="1200" dirty="0" smtClean="0">
                <a:latin typeface="+mn-ea"/>
              </a:rPr>
              <a:t>비밀번호 암호화 해제 및 설정</a:t>
            </a:r>
            <a:endParaRPr lang="en-US" altLang="ko-KR" sz="1200" dirty="0" smtClean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③ 현재 비밀번호 일치 시에만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개인정보 수정 가능</a:t>
            </a:r>
            <a:r>
              <a:rPr lang="en-US" altLang="ko-KR" sz="1200" dirty="0" smtClean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	</a:t>
            </a:r>
            <a:r>
              <a:rPr lang="en-US" altLang="ko-KR" sz="1200" dirty="0" smtClean="0">
                <a:latin typeface="+mn-ea"/>
              </a:rPr>
              <a:t>➡ </a:t>
            </a:r>
            <a:r>
              <a:rPr lang="ko-KR" altLang="en-US" sz="1200" dirty="0">
                <a:latin typeface="+mn-ea"/>
              </a:rPr>
              <a:t>불일치 시 </a:t>
            </a:r>
            <a:r>
              <a:rPr lang="en-US" altLang="ko-KR" sz="1200" dirty="0">
                <a:latin typeface="+mn-ea"/>
              </a:rPr>
              <a:t>alert </a:t>
            </a:r>
            <a:r>
              <a:rPr lang="ko-KR" altLang="en-US" sz="1200" dirty="0" smtClean="0">
                <a:latin typeface="+mn-ea"/>
              </a:rPr>
              <a:t>창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	</a:t>
            </a:r>
            <a:r>
              <a:rPr lang="en-US" altLang="ko-KR" sz="1200" dirty="0" smtClean="0">
                <a:latin typeface="+mn-ea"/>
              </a:rPr>
              <a:t>➡ ‘</a:t>
            </a:r>
            <a:r>
              <a:rPr lang="ko-KR" altLang="en-US" sz="1200" dirty="0" smtClean="0">
                <a:latin typeface="+mn-ea"/>
              </a:rPr>
              <a:t>현재 비밀번호와 새 비밀번호가 동일합니다</a:t>
            </a:r>
            <a:r>
              <a:rPr lang="en-US" altLang="ko-KR" sz="1200" dirty="0" smtClean="0">
                <a:latin typeface="+mn-ea"/>
              </a:rPr>
              <a:t>‘ </a:t>
            </a:r>
            <a:r>
              <a:rPr lang="ko-KR" altLang="en-US" sz="1200" dirty="0" smtClean="0">
                <a:latin typeface="+mn-ea"/>
              </a:rPr>
              <a:t>       </a:t>
            </a:r>
            <a:r>
              <a:rPr lang="en-US" altLang="ko-KR" sz="1200" dirty="0" smtClean="0">
                <a:latin typeface="+mn-ea"/>
              </a:rPr>
              <a:t>	     alert </a:t>
            </a:r>
            <a:r>
              <a:rPr lang="ko-KR" altLang="en-US" sz="1200" dirty="0" smtClean="0">
                <a:latin typeface="+mn-ea"/>
              </a:rPr>
              <a:t>창</a:t>
            </a:r>
            <a:endParaRPr lang="en-US" altLang="ko-KR" sz="1200" dirty="0" smtClean="0">
              <a:latin typeface="+mn-ea"/>
            </a:endParaRPr>
          </a:p>
          <a:p>
            <a:endParaRPr lang="en-US" altLang="ko-KR" sz="1200" dirty="0" smtClean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④ 회원정보 수정 버튼 클릭 시</a:t>
            </a:r>
            <a:r>
              <a:rPr lang="en-US" altLang="ko-KR" sz="1200" dirty="0" smtClean="0">
                <a:latin typeface="+mn-ea"/>
              </a:rPr>
              <a:t>,</a:t>
            </a:r>
            <a:r>
              <a:rPr lang="ko-KR" altLang="en-US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    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	➡ </a:t>
            </a:r>
            <a:r>
              <a:rPr lang="en-US" altLang="ko-KR" sz="1200" dirty="0" smtClean="0">
                <a:latin typeface="+mn-ea"/>
              </a:rPr>
              <a:t>‘</a:t>
            </a:r>
            <a:r>
              <a:rPr lang="ko-KR" altLang="en-US" sz="1200" dirty="0" smtClean="0">
                <a:latin typeface="+mn-ea"/>
              </a:rPr>
              <a:t>회원정보 성공적으로 수정되었습니다</a:t>
            </a:r>
            <a:r>
              <a:rPr lang="en-US" altLang="ko-KR" sz="1200" dirty="0" smtClean="0">
                <a:latin typeface="+mn-ea"/>
              </a:rPr>
              <a:t>‘ </a:t>
            </a:r>
          </a:p>
          <a:p>
            <a:r>
              <a:rPr lang="en-US" altLang="ko-KR" sz="1200" dirty="0">
                <a:latin typeface="+mn-ea"/>
              </a:rPr>
              <a:t>	</a:t>
            </a:r>
            <a:r>
              <a:rPr lang="en-US" altLang="ko-KR" sz="1200" dirty="0" smtClean="0">
                <a:latin typeface="+mn-ea"/>
              </a:rPr>
              <a:t>     alert </a:t>
            </a:r>
            <a:r>
              <a:rPr lang="ko-KR" altLang="en-US" sz="1200" dirty="0" smtClean="0">
                <a:latin typeface="+mn-ea"/>
              </a:rPr>
              <a:t>창</a:t>
            </a:r>
            <a:endParaRPr lang="en-US" altLang="ko-KR" sz="1200" dirty="0" smtClean="0">
              <a:latin typeface="+mn-ea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2469" y="685515"/>
            <a:ext cx="7265453" cy="3421687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9706" y="4107202"/>
            <a:ext cx="5362021" cy="2213762"/>
          </a:xfrm>
          <a:prstGeom prst="rect">
            <a:avLst/>
          </a:prstGeom>
        </p:spPr>
      </p:pic>
      <p:sp>
        <p:nvSpPr>
          <p:cNvPr id="11" name="타원 10"/>
          <p:cNvSpPr>
            <a:spLocks/>
          </p:cNvSpPr>
          <p:nvPr/>
        </p:nvSpPr>
        <p:spPr>
          <a:xfrm>
            <a:off x="5308015" y="3751579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4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타원 11"/>
          <p:cNvSpPr>
            <a:spLocks noChangeAspect="1"/>
          </p:cNvSpPr>
          <p:nvPr/>
        </p:nvSpPr>
        <p:spPr>
          <a:xfrm>
            <a:off x="2123077" y="1452087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타원 12"/>
          <p:cNvSpPr>
            <a:spLocks/>
          </p:cNvSpPr>
          <p:nvPr/>
        </p:nvSpPr>
        <p:spPr>
          <a:xfrm>
            <a:off x="7292699" y="2476894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4" name="타원 13"/>
          <p:cNvSpPr>
            <a:spLocks/>
          </p:cNvSpPr>
          <p:nvPr/>
        </p:nvSpPr>
        <p:spPr>
          <a:xfrm>
            <a:off x="7544698" y="2476894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40615092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b="1" dirty="0">
                <a:latin typeface="+mn-ea"/>
                <a:ea typeface="+mn-ea"/>
              </a:rPr>
              <a:t> </a:t>
            </a:r>
            <a:r>
              <a:rPr lang="en-US" altLang="ko-KR" sz="2000" b="1" dirty="0" smtClean="0">
                <a:latin typeface="+mn-ea"/>
                <a:ea typeface="+mn-ea"/>
              </a:rPr>
              <a:t> 6</a:t>
            </a:r>
            <a:r>
              <a:rPr lang="en-US" altLang="ko-KR" sz="1600" b="1" dirty="0" smtClean="0">
                <a:latin typeface="+mn-ea"/>
                <a:ea typeface="+mn-ea"/>
              </a:rPr>
              <a:t>. </a:t>
            </a:r>
            <a:r>
              <a:rPr lang="ko-KR" altLang="en-US" sz="1600" b="1" dirty="0" err="1" smtClean="0">
                <a:latin typeface="+mn-ea"/>
                <a:ea typeface="+mn-ea"/>
              </a:rPr>
              <a:t>마이페이지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  <a:ea typeface="+mn-ea"/>
              </a:rPr>
              <a:t>(</a:t>
            </a:r>
            <a:r>
              <a:rPr lang="ko-KR" altLang="en-US" sz="1600" b="1" dirty="0" smtClean="0">
                <a:latin typeface="+mn-ea"/>
                <a:ea typeface="+mn-ea"/>
              </a:rPr>
              <a:t>회원탈퇴</a:t>
            </a:r>
            <a:r>
              <a:rPr lang="en-US" altLang="ko-KR" sz="1600" b="1" dirty="0" smtClean="0">
                <a:latin typeface="+mn-ea"/>
                <a:ea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272" y="723206"/>
            <a:ext cx="8972744" cy="25436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8918" y="3351995"/>
            <a:ext cx="6668096" cy="3157410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9278016" y="723206"/>
            <a:ext cx="2667373" cy="323165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① 현재 비밀번호가 </a:t>
            </a:r>
            <a:r>
              <a:rPr lang="en-US" altLang="ko-KR" sz="1200" dirty="0" smtClean="0">
                <a:latin typeface="+mn-ea"/>
              </a:rPr>
              <a:t>DB</a:t>
            </a:r>
            <a:r>
              <a:rPr lang="ko-KR" altLang="en-US" sz="1200" dirty="0" smtClean="0">
                <a:latin typeface="+mn-ea"/>
              </a:rPr>
              <a:t>에     </a:t>
            </a:r>
            <a:r>
              <a:rPr lang="en-US" altLang="ko-KR" sz="1200" dirty="0">
                <a:latin typeface="+mn-ea"/>
              </a:rPr>
              <a:t> </a:t>
            </a:r>
            <a:r>
              <a:rPr lang="ko-KR" altLang="en-US" sz="1200" dirty="0" smtClean="0">
                <a:latin typeface="+mn-ea"/>
              </a:rPr>
              <a:t>저장되어 있는 비밀번호가 일치 시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	➡ </a:t>
            </a:r>
            <a:r>
              <a:rPr lang="ko-KR" altLang="en-US" sz="1200" dirty="0">
                <a:latin typeface="+mn-ea"/>
              </a:rPr>
              <a:t>회원 탈퇴 </a:t>
            </a:r>
            <a:r>
              <a:rPr lang="ko-KR" altLang="en-US" sz="1200" dirty="0" smtClean="0">
                <a:latin typeface="+mn-ea"/>
              </a:rPr>
              <a:t>진행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	➡ </a:t>
            </a:r>
            <a:r>
              <a:rPr lang="en-US" altLang="ko-KR" sz="1200" dirty="0" smtClean="0">
                <a:latin typeface="+mn-ea"/>
              </a:rPr>
              <a:t>‘</a:t>
            </a:r>
            <a:r>
              <a:rPr lang="ko-KR" altLang="en-US" sz="1200" dirty="0" smtClean="0">
                <a:latin typeface="+mn-ea"/>
              </a:rPr>
              <a:t>회원탈퇴가 성공적으로 처리되었습니다</a:t>
            </a:r>
            <a:r>
              <a:rPr lang="en-US" altLang="ko-KR" sz="1200" dirty="0" smtClean="0">
                <a:latin typeface="+mn-ea"/>
              </a:rPr>
              <a:t>’  alert </a:t>
            </a:r>
            <a:r>
              <a:rPr lang="ko-KR" altLang="en-US" sz="1200" dirty="0" smtClean="0">
                <a:latin typeface="+mn-ea"/>
              </a:rPr>
              <a:t>창 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	</a:t>
            </a:r>
          </a:p>
          <a:p>
            <a:r>
              <a:rPr lang="ko-KR" altLang="en-US" sz="1200" dirty="0" smtClean="0">
                <a:latin typeface="+mn-ea"/>
              </a:rPr>
              <a:t>① </a:t>
            </a:r>
            <a:r>
              <a:rPr lang="en-US" altLang="ko-KR" sz="1200" dirty="0" smtClean="0">
                <a:latin typeface="+mn-ea"/>
              </a:rPr>
              <a:t>- 2.</a:t>
            </a:r>
            <a:r>
              <a:rPr lang="ko-KR" altLang="en-US" sz="1200" dirty="0" smtClean="0">
                <a:latin typeface="+mn-ea"/>
              </a:rPr>
              <a:t> 현재 </a:t>
            </a:r>
            <a:r>
              <a:rPr lang="ko-KR" altLang="en-US" sz="1200" dirty="0">
                <a:latin typeface="+mn-ea"/>
              </a:rPr>
              <a:t>비밀번호가 </a:t>
            </a:r>
            <a:r>
              <a:rPr lang="en-US" altLang="ko-KR" sz="1200" dirty="0">
                <a:latin typeface="+mn-ea"/>
              </a:rPr>
              <a:t>DB</a:t>
            </a:r>
            <a:r>
              <a:rPr lang="ko-KR" altLang="en-US" sz="1200" dirty="0">
                <a:latin typeface="+mn-ea"/>
              </a:rPr>
              <a:t>에 저장되어 있는 비밀번호가 </a:t>
            </a:r>
            <a:r>
              <a:rPr lang="ko-KR" altLang="en-US" sz="1200" dirty="0" smtClean="0">
                <a:latin typeface="+mn-ea"/>
              </a:rPr>
              <a:t>불일치 </a:t>
            </a:r>
            <a:r>
              <a:rPr lang="ko-KR" altLang="en-US" sz="1200" dirty="0">
                <a:latin typeface="+mn-ea"/>
              </a:rPr>
              <a:t>시 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➡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en-US" altLang="ko-KR" sz="1200" dirty="0">
                <a:latin typeface="+mn-ea"/>
              </a:rPr>
              <a:t>‘</a:t>
            </a:r>
            <a:r>
              <a:rPr lang="ko-KR" altLang="en-US" sz="1200" dirty="0">
                <a:latin typeface="+mn-ea"/>
              </a:rPr>
              <a:t>비밀번호가 올바르지 않습니다</a:t>
            </a:r>
            <a:r>
              <a:rPr lang="en-US" altLang="ko-KR" sz="1200" dirty="0">
                <a:latin typeface="+mn-ea"/>
              </a:rPr>
              <a:t>. </a:t>
            </a:r>
            <a:r>
              <a:rPr lang="ko-KR" altLang="en-US" sz="1200" dirty="0">
                <a:latin typeface="+mn-ea"/>
              </a:rPr>
              <a:t>다시 입력해주세요</a:t>
            </a:r>
            <a:r>
              <a:rPr lang="en-US" altLang="ko-KR" sz="1200" dirty="0">
                <a:latin typeface="+mn-ea"/>
              </a:rPr>
              <a:t>’ alert </a:t>
            </a:r>
            <a:r>
              <a:rPr lang="ko-KR" altLang="en-US" sz="1200" dirty="0">
                <a:latin typeface="+mn-ea"/>
              </a:rPr>
              <a:t>창 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➡ </a:t>
            </a:r>
            <a:r>
              <a:rPr lang="en-US" altLang="ko-KR" sz="1200" dirty="0" smtClean="0">
                <a:latin typeface="+mn-ea"/>
              </a:rPr>
              <a:t>‘</a:t>
            </a:r>
            <a:r>
              <a:rPr lang="ko-KR" altLang="en-US" sz="1200" dirty="0" smtClean="0">
                <a:latin typeface="+mn-ea"/>
              </a:rPr>
              <a:t>회원탈퇴에 실패했습니다</a:t>
            </a:r>
            <a:r>
              <a:rPr lang="en-US" altLang="ko-KR" sz="1200" dirty="0" smtClean="0">
                <a:latin typeface="+mn-ea"/>
              </a:rPr>
              <a:t>. </a:t>
            </a:r>
            <a:r>
              <a:rPr lang="ko-KR" altLang="en-US" sz="1200" dirty="0" smtClean="0">
                <a:latin typeface="+mn-ea"/>
              </a:rPr>
              <a:t>다시 시도해주세요</a:t>
            </a:r>
            <a:r>
              <a:rPr lang="en-US" altLang="ko-KR" sz="1200" dirty="0" smtClean="0">
                <a:latin typeface="+mn-ea"/>
              </a:rPr>
              <a:t>’ </a:t>
            </a:r>
            <a:r>
              <a:rPr lang="en-US" altLang="ko-KR" sz="1200" dirty="0">
                <a:latin typeface="+mn-ea"/>
              </a:rPr>
              <a:t>alert </a:t>
            </a:r>
            <a:r>
              <a:rPr lang="ko-KR" altLang="en-US" sz="1200" dirty="0">
                <a:latin typeface="+mn-ea"/>
              </a:rPr>
              <a:t>창 </a:t>
            </a:r>
            <a:endParaRPr lang="en-US" altLang="ko-KR" sz="1200" dirty="0" smtClean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②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>
                <a:latin typeface="+mn-ea"/>
              </a:rPr>
              <a:t>🔒🔓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자물쇠 이미지</a:t>
            </a:r>
            <a:r>
              <a:rPr lang="en-US" altLang="ko-KR" sz="1200" dirty="0">
                <a:latin typeface="+mn-ea"/>
              </a:rPr>
              <a:t>)</a:t>
            </a:r>
            <a:r>
              <a:rPr lang="ko-KR" altLang="en-US" sz="1200" dirty="0">
                <a:latin typeface="+mn-ea"/>
              </a:rPr>
              <a:t> 클릭 시</a:t>
            </a:r>
            <a:r>
              <a:rPr lang="en-US" altLang="ko-KR" sz="1200" dirty="0">
                <a:latin typeface="+mn-ea"/>
              </a:rPr>
              <a:t>, </a:t>
            </a:r>
          </a:p>
          <a:p>
            <a:r>
              <a:rPr lang="en-US" altLang="ko-KR" sz="1200" dirty="0">
                <a:latin typeface="+mn-ea"/>
              </a:rPr>
              <a:t>	➡ </a:t>
            </a:r>
            <a:r>
              <a:rPr lang="ko-KR" altLang="en-US" sz="1200" dirty="0">
                <a:latin typeface="+mn-ea"/>
              </a:rPr>
              <a:t>비밀번호 암호화 해제 및 </a:t>
            </a:r>
            <a:r>
              <a:rPr lang="ko-KR" altLang="en-US" sz="1200" dirty="0" smtClean="0">
                <a:latin typeface="+mn-ea"/>
              </a:rPr>
              <a:t>설정</a:t>
            </a:r>
            <a:endParaRPr lang="en-US" altLang="ko-KR" sz="1200" dirty="0">
              <a:latin typeface="+mn-ea"/>
            </a:endParaRPr>
          </a:p>
        </p:txBody>
      </p:sp>
      <p:sp>
        <p:nvSpPr>
          <p:cNvPr id="8" name="타원 7"/>
          <p:cNvSpPr/>
          <p:nvPr/>
        </p:nvSpPr>
        <p:spPr>
          <a:xfrm>
            <a:off x="7682044" y="2133476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1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9" name="타원 8"/>
          <p:cNvSpPr/>
          <p:nvPr/>
        </p:nvSpPr>
        <p:spPr>
          <a:xfrm>
            <a:off x="7699871" y="2381755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j-ea"/>
                <a:ea typeface="+mj-ea"/>
              </a:rPr>
              <a:t>2</a:t>
            </a:r>
            <a:endParaRPr lang="ko-KR" altLang="en-US" sz="16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9248186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b="1" dirty="0" smtClean="0">
                <a:latin typeface="+mn-ea"/>
                <a:ea typeface="+mn-ea"/>
              </a:rPr>
              <a:t>  6</a:t>
            </a:r>
            <a:r>
              <a:rPr lang="en-US" altLang="ko-KR" sz="1600" b="1" dirty="0" smtClean="0">
                <a:latin typeface="+mn-ea"/>
                <a:ea typeface="+mn-ea"/>
              </a:rPr>
              <a:t>. </a:t>
            </a:r>
            <a:r>
              <a:rPr lang="ko-KR" altLang="en-US" sz="1600" b="1" dirty="0" err="1" smtClean="0">
                <a:latin typeface="+mn-ea"/>
                <a:ea typeface="+mn-ea"/>
              </a:rPr>
              <a:t>마이페이지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  <a:ea typeface="+mn-ea"/>
              </a:rPr>
              <a:t>(</a:t>
            </a:r>
            <a:r>
              <a:rPr lang="ko-KR" altLang="en-US" sz="1600" b="1" dirty="0" smtClean="0">
                <a:latin typeface="+mn-ea"/>
                <a:ea typeface="+mn-ea"/>
              </a:rPr>
              <a:t>나의 채용 정보</a:t>
            </a:r>
            <a:r>
              <a:rPr lang="en-US" altLang="ko-KR" sz="1600" b="1" dirty="0" smtClean="0">
                <a:latin typeface="+mn-ea"/>
                <a:ea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8962" y="1023643"/>
            <a:ext cx="3223872" cy="2425844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39" y="4508858"/>
            <a:ext cx="8989875" cy="2038007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0175" y="688792"/>
            <a:ext cx="5870690" cy="2422291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173267" y="3228662"/>
            <a:ext cx="4463237" cy="1229895"/>
          </a:xfrm>
          <a:prstGeom prst="rect">
            <a:avLst/>
          </a:prstGeom>
        </p:spPr>
      </p:pic>
      <p:sp>
        <p:nvSpPr>
          <p:cNvPr id="11" name="타원 10"/>
          <p:cNvSpPr/>
          <p:nvPr/>
        </p:nvSpPr>
        <p:spPr>
          <a:xfrm>
            <a:off x="4549268" y="2060062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4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2" name="타원 11"/>
          <p:cNvSpPr/>
          <p:nvPr/>
        </p:nvSpPr>
        <p:spPr>
          <a:xfrm>
            <a:off x="5862962" y="977256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5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9309019" y="820777"/>
            <a:ext cx="2674871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① 채용 페이지에서 </a:t>
            </a:r>
            <a:r>
              <a:rPr lang="ko-KR" altLang="en-US" sz="1200" dirty="0" err="1" smtClean="0">
                <a:latin typeface="+mn-ea"/>
              </a:rPr>
              <a:t>즐겨찾기한</a:t>
            </a:r>
            <a:r>
              <a:rPr lang="ko-KR" altLang="en-US" sz="1200" dirty="0" smtClean="0">
                <a:latin typeface="+mn-ea"/>
              </a:rPr>
              <a:t> 프로그램이 </a:t>
            </a:r>
            <a:r>
              <a:rPr lang="ko-KR" altLang="en-US" sz="1200" dirty="0" err="1" smtClean="0">
                <a:latin typeface="+mn-ea"/>
              </a:rPr>
              <a:t>마이페이지에서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조회되서</a:t>
            </a:r>
            <a:r>
              <a:rPr lang="ko-KR" altLang="en-US" sz="1200" dirty="0" smtClean="0">
                <a:latin typeface="+mn-ea"/>
              </a:rPr>
              <a:t> 출력 </a:t>
            </a:r>
            <a:endParaRPr lang="en-US" altLang="ko-KR" sz="1200" dirty="0" smtClean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②</a:t>
            </a:r>
            <a:r>
              <a:rPr lang="ko-KR" altLang="en-US" dirty="0" smtClean="0"/>
              <a:t>⭐</a:t>
            </a:r>
            <a:r>
              <a:rPr lang="en-US" altLang="ko-KR" sz="1200" dirty="0" smtClean="0">
                <a:latin typeface="+mn-ea"/>
              </a:rPr>
              <a:t>(</a:t>
            </a:r>
            <a:r>
              <a:rPr lang="ko-KR" altLang="en-US" sz="1200" dirty="0" err="1" smtClean="0">
                <a:latin typeface="+mn-ea"/>
              </a:rPr>
              <a:t>즐겨찾기</a:t>
            </a:r>
            <a:r>
              <a:rPr lang="ko-KR" altLang="en-US" sz="1200" dirty="0" smtClean="0">
                <a:latin typeface="+mn-ea"/>
              </a:rPr>
              <a:t> 이미지</a:t>
            </a:r>
            <a:r>
              <a:rPr lang="en-US" altLang="ko-KR" sz="1200" dirty="0" smtClean="0">
                <a:latin typeface="+mn-ea"/>
              </a:rPr>
              <a:t>) </a:t>
            </a:r>
            <a:r>
              <a:rPr lang="ko-KR" altLang="en-US" sz="1200" dirty="0" smtClean="0">
                <a:latin typeface="+mn-ea"/>
              </a:rPr>
              <a:t>클릭 시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	 </a:t>
            </a:r>
            <a:r>
              <a:rPr lang="en-US" altLang="ko-KR" sz="1200" dirty="0" smtClean="0">
                <a:latin typeface="+mn-ea"/>
              </a:rPr>
              <a:t>➡ </a:t>
            </a:r>
            <a:r>
              <a:rPr lang="ko-KR" altLang="en-US" sz="1200" dirty="0" err="1" smtClean="0">
                <a:latin typeface="+mn-ea"/>
              </a:rPr>
              <a:t>즐겨찾기</a:t>
            </a:r>
            <a:r>
              <a:rPr lang="ko-KR" altLang="en-US" sz="1200" dirty="0" smtClean="0">
                <a:latin typeface="+mn-ea"/>
              </a:rPr>
              <a:t> 해제</a:t>
            </a:r>
            <a:endParaRPr lang="en-US" altLang="ko-KR" sz="1200" dirty="0" smtClean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③ 탭 클릭 시 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	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➡ </a:t>
            </a:r>
            <a:r>
              <a:rPr lang="ko-KR" altLang="en-US" sz="1200" dirty="0" smtClean="0">
                <a:latin typeface="+mn-ea"/>
              </a:rPr>
              <a:t>탭 별로 </a:t>
            </a:r>
            <a:r>
              <a:rPr lang="ko-KR" altLang="en-US" sz="1200" dirty="0" err="1" smtClean="0">
                <a:latin typeface="+mn-ea"/>
              </a:rPr>
              <a:t>즐겨찾기한</a:t>
            </a:r>
            <a:r>
              <a:rPr lang="ko-KR" altLang="en-US" sz="1200" dirty="0" smtClean="0">
                <a:latin typeface="+mn-ea"/>
              </a:rPr>
              <a:t> 데이터 출력 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	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➡ </a:t>
            </a:r>
            <a:r>
              <a:rPr lang="ko-KR" altLang="en-US" sz="1200" dirty="0" smtClean="0">
                <a:latin typeface="+mn-ea"/>
              </a:rPr>
              <a:t>데이터가 있는 탭만 출력</a:t>
            </a:r>
            <a:endParaRPr lang="en-US" altLang="ko-KR" sz="1200" dirty="0" smtClean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 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④ </a:t>
            </a:r>
            <a:r>
              <a:rPr lang="ko-KR" altLang="en-US" sz="1200" dirty="0" err="1">
                <a:latin typeface="+mn-ea"/>
              </a:rPr>
              <a:t>제목명</a:t>
            </a:r>
            <a:r>
              <a:rPr lang="ko-KR" altLang="en-US" sz="1200" dirty="0">
                <a:latin typeface="+mn-ea"/>
              </a:rPr>
              <a:t> 클릭 시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	 ➡ </a:t>
            </a:r>
            <a:r>
              <a:rPr lang="ko-KR" altLang="en-US" sz="1200" dirty="0">
                <a:latin typeface="+mn-ea"/>
              </a:rPr>
              <a:t>해당 프로그램의 상세페이지로 이동 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⑤ </a:t>
            </a:r>
            <a:r>
              <a:rPr lang="ko-KR" altLang="en-US" sz="1200" dirty="0" err="1" smtClean="0">
                <a:latin typeface="+mn-ea"/>
              </a:rPr>
              <a:t>검색바에서</a:t>
            </a:r>
            <a:r>
              <a:rPr lang="ko-KR" altLang="en-US" sz="1200" dirty="0" smtClean="0">
                <a:latin typeface="+mn-ea"/>
              </a:rPr>
              <a:t> 제목으로 채용 정보 검색 가능 </a:t>
            </a:r>
            <a:endParaRPr lang="en-US" altLang="ko-KR" sz="1200" dirty="0" smtClean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⑥ </a:t>
            </a:r>
            <a:r>
              <a:rPr lang="ko-KR" altLang="en-US" sz="1200" dirty="0" err="1" smtClean="0">
                <a:latin typeface="+mn-ea"/>
              </a:rPr>
              <a:t>페이지네이션</a:t>
            </a:r>
            <a:r>
              <a:rPr lang="ko-KR" altLang="en-US" sz="1200" dirty="0" smtClean="0">
                <a:latin typeface="+mn-ea"/>
              </a:rPr>
              <a:t> 기능 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	➡ </a:t>
            </a:r>
            <a:r>
              <a:rPr lang="ko-KR" altLang="en-US" sz="1200" dirty="0" smtClean="0">
                <a:latin typeface="+mn-ea"/>
              </a:rPr>
              <a:t>한 페이지당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10</a:t>
            </a:r>
            <a:r>
              <a:rPr lang="ko-KR" altLang="en-US" sz="1200" dirty="0" smtClean="0">
                <a:latin typeface="+mn-ea"/>
              </a:rPr>
              <a:t>개의 데이터 조회 </a:t>
            </a:r>
            <a:endParaRPr lang="en-US" altLang="ko-KR" sz="1200" dirty="0">
              <a:latin typeface="+mn-ea"/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1647006" y="1735307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5" name="타원 14"/>
          <p:cNvSpPr/>
          <p:nvPr/>
        </p:nvSpPr>
        <p:spPr>
          <a:xfrm>
            <a:off x="1773006" y="2162427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타원 15"/>
          <p:cNvSpPr/>
          <p:nvPr/>
        </p:nvSpPr>
        <p:spPr>
          <a:xfrm>
            <a:off x="3651134" y="1428011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6"/>
          <a:srcRect l="58202" t="82589" r="34227" b="2592"/>
          <a:stretch/>
        </p:blipFill>
        <p:spPr>
          <a:xfrm>
            <a:off x="3597763" y="2944436"/>
            <a:ext cx="504826" cy="266700"/>
          </a:xfrm>
          <a:prstGeom prst="rect">
            <a:avLst/>
          </a:prstGeom>
        </p:spPr>
      </p:pic>
      <p:sp>
        <p:nvSpPr>
          <p:cNvPr id="21" name="타원 20"/>
          <p:cNvSpPr/>
          <p:nvPr/>
        </p:nvSpPr>
        <p:spPr>
          <a:xfrm>
            <a:off x="3345763" y="2926910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6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861763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2000" b="1" dirty="0" smtClean="0">
                <a:latin typeface="+mn-ea"/>
                <a:ea typeface="+mn-ea"/>
              </a:rPr>
              <a:t>  6</a:t>
            </a:r>
            <a:r>
              <a:rPr lang="en-US" altLang="ko-KR" sz="1600" b="1" dirty="0" smtClean="0">
                <a:latin typeface="+mn-ea"/>
                <a:ea typeface="+mn-ea"/>
              </a:rPr>
              <a:t>. </a:t>
            </a:r>
            <a:r>
              <a:rPr lang="ko-KR" altLang="en-US" sz="1600" b="1" dirty="0" err="1" smtClean="0">
                <a:latin typeface="+mn-ea"/>
                <a:ea typeface="+mn-ea"/>
              </a:rPr>
              <a:t>마이페이지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  <a:ea typeface="+mn-ea"/>
              </a:rPr>
              <a:t>(</a:t>
            </a:r>
            <a:r>
              <a:rPr lang="ko-KR" altLang="en-US" sz="1600" b="1" dirty="0" smtClean="0">
                <a:latin typeface="+mn-ea"/>
                <a:ea typeface="+mn-ea"/>
              </a:rPr>
              <a:t>나의 취업 프로그램</a:t>
            </a:r>
            <a:r>
              <a:rPr lang="en-US" altLang="ko-KR" sz="1600" b="1" dirty="0" smtClean="0">
                <a:latin typeface="+mn-ea"/>
                <a:ea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97" y="807134"/>
            <a:ext cx="6793020" cy="278199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3863" y="1154043"/>
            <a:ext cx="2120430" cy="260800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3450" y="3851184"/>
            <a:ext cx="6343650" cy="2362200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9175505" y="991496"/>
            <a:ext cx="2674871" cy="406265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① 프로그램 페이지에서 </a:t>
            </a:r>
            <a:r>
              <a:rPr lang="ko-KR" altLang="en-US" sz="1200" dirty="0" err="1" smtClean="0">
                <a:latin typeface="+mn-ea"/>
              </a:rPr>
              <a:t>즐겨찾기한</a:t>
            </a:r>
            <a:r>
              <a:rPr lang="ko-KR" altLang="en-US" sz="1200" dirty="0" smtClean="0">
                <a:latin typeface="+mn-ea"/>
              </a:rPr>
              <a:t> 프로그램이 </a:t>
            </a:r>
            <a:r>
              <a:rPr lang="ko-KR" altLang="en-US" sz="1200" dirty="0" err="1" smtClean="0">
                <a:latin typeface="+mn-ea"/>
              </a:rPr>
              <a:t>마이페이지에서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조회되서</a:t>
            </a:r>
            <a:r>
              <a:rPr lang="ko-KR" altLang="en-US" sz="1200" dirty="0" smtClean="0">
                <a:latin typeface="+mn-ea"/>
              </a:rPr>
              <a:t> 출력 </a:t>
            </a:r>
            <a:endParaRPr lang="en-US" altLang="ko-KR" sz="1200" dirty="0" smtClean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②</a:t>
            </a:r>
            <a:r>
              <a:rPr lang="ko-KR" altLang="en-US" dirty="0" smtClean="0"/>
              <a:t>⭐</a:t>
            </a:r>
            <a:r>
              <a:rPr lang="en-US" altLang="ko-KR" sz="1200" dirty="0" smtClean="0">
                <a:latin typeface="+mn-ea"/>
              </a:rPr>
              <a:t>(</a:t>
            </a:r>
            <a:r>
              <a:rPr lang="ko-KR" altLang="en-US" sz="1200" dirty="0" err="1" smtClean="0">
                <a:latin typeface="+mn-ea"/>
              </a:rPr>
              <a:t>즐겨찾기</a:t>
            </a:r>
            <a:r>
              <a:rPr lang="ko-KR" altLang="en-US" sz="1200" dirty="0" smtClean="0">
                <a:latin typeface="+mn-ea"/>
              </a:rPr>
              <a:t> 이미지</a:t>
            </a:r>
            <a:r>
              <a:rPr lang="en-US" altLang="ko-KR" sz="1200" dirty="0" smtClean="0">
                <a:latin typeface="+mn-ea"/>
              </a:rPr>
              <a:t>) </a:t>
            </a:r>
            <a:r>
              <a:rPr lang="ko-KR" altLang="en-US" sz="1200" dirty="0" smtClean="0">
                <a:latin typeface="+mn-ea"/>
              </a:rPr>
              <a:t>클릭 시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	 </a:t>
            </a:r>
            <a:r>
              <a:rPr lang="en-US" altLang="ko-KR" sz="1200" dirty="0" smtClean="0">
                <a:latin typeface="+mn-ea"/>
              </a:rPr>
              <a:t>➡ </a:t>
            </a:r>
            <a:r>
              <a:rPr lang="ko-KR" altLang="en-US" sz="1200" dirty="0" err="1" smtClean="0">
                <a:latin typeface="+mn-ea"/>
              </a:rPr>
              <a:t>즐겨찾기</a:t>
            </a:r>
            <a:r>
              <a:rPr lang="ko-KR" altLang="en-US" sz="1200" dirty="0" smtClean="0">
                <a:latin typeface="+mn-ea"/>
              </a:rPr>
              <a:t> 해제</a:t>
            </a:r>
            <a:endParaRPr lang="en-US" altLang="ko-KR" sz="1200" dirty="0" smtClean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③ </a:t>
            </a:r>
            <a:r>
              <a:rPr lang="ko-KR" altLang="en-US" sz="1200" dirty="0" err="1" smtClean="0">
                <a:latin typeface="+mn-ea"/>
              </a:rPr>
              <a:t>프로그램명</a:t>
            </a:r>
            <a:r>
              <a:rPr lang="ko-KR" altLang="en-US" sz="1200" dirty="0" smtClean="0">
                <a:latin typeface="+mn-ea"/>
              </a:rPr>
              <a:t> 클릭 시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	 </a:t>
            </a:r>
            <a:r>
              <a:rPr lang="en-US" altLang="ko-KR" sz="1200" dirty="0" smtClean="0">
                <a:latin typeface="+mn-ea"/>
              </a:rPr>
              <a:t>➡ </a:t>
            </a:r>
            <a:r>
              <a:rPr lang="ko-KR" altLang="en-US" sz="1200" dirty="0" smtClean="0">
                <a:latin typeface="+mn-ea"/>
              </a:rPr>
              <a:t>해당 프로그램의 상세페이지로 이동 </a:t>
            </a:r>
            <a:endParaRPr lang="en-US" altLang="ko-KR" sz="1200" dirty="0" smtClean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④ 현재 날짜와 시간을 기준으로 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   D-day </a:t>
            </a:r>
            <a:r>
              <a:rPr lang="ko-KR" altLang="en-US" sz="1200" dirty="0" smtClean="0">
                <a:latin typeface="+mn-ea"/>
              </a:rPr>
              <a:t>표시되고 마감일이 경과되면 자동으로 삭제</a:t>
            </a:r>
            <a:endParaRPr lang="en-US" altLang="ko-KR" sz="1200" dirty="0" smtClean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⑤ </a:t>
            </a:r>
            <a:r>
              <a:rPr lang="ko-KR" altLang="en-US" sz="1200" dirty="0" err="1" smtClean="0">
                <a:latin typeface="+mn-ea"/>
              </a:rPr>
              <a:t>검색바에서</a:t>
            </a:r>
            <a:r>
              <a:rPr lang="ko-KR" altLang="en-US" sz="1200" dirty="0" smtClean="0">
                <a:latin typeface="+mn-ea"/>
              </a:rPr>
              <a:t> 카테고리와 </a:t>
            </a:r>
            <a:r>
              <a:rPr lang="ko-KR" altLang="en-US" sz="1200" dirty="0" err="1" smtClean="0">
                <a:latin typeface="+mn-ea"/>
              </a:rPr>
              <a:t>프로그램명</a:t>
            </a:r>
            <a:r>
              <a:rPr lang="en-US" altLang="ko-KR" sz="1200" dirty="0" smtClean="0">
                <a:latin typeface="+mn-ea"/>
              </a:rPr>
              <a:t>, </a:t>
            </a:r>
            <a:r>
              <a:rPr lang="ko-KR" altLang="en-US" sz="1200" dirty="0" smtClean="0">
                <a:latin typeface="+mn-ea"/>
              </a:rPr>
              <a:t>정원으로 검색 가능 </a:t>
            </a:r>
            <a:endParaRPr lang="en-US" altLang="ko-KR" sz="1200" dirty="0" smtClean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⑥ </a:t>
            </a:r>
            <a:r>
              <a:rPr lang="ko-KR" altLang="en-US" sz="1200" dirty="0" err="1" smtClean="0">
                <a:latin typeface="+mn-ea"/>
              </a:rPr>
              <a:t>페이지네이션</a:t>
            </a:r>
            <a:r>
              <a:rPr lang="ko-KR" altLang="en-US" sz="1200" dirty="0" smtClean="0">
                <a:latin typeface="+mn-ea"/>
              </a:rPr>
              <a:t> 기능 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	➡ </a:t>
            </a:r>
            <a:r>
              <a:rPr lang="ko-KR" altLang="en-US" sz="1200" dirty="0" smtClean="0">
                <a:latin typeface="+mn-ea"/>
              </a:rPr>
              <a:t>한 페이지당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10</a:t>
            </a:r>
            <a:r>
              <a:rPr lang="ko-KR" altLang="en-US" sz="1200" dirty="0" smtClean="0">
                <a:latin typeface="+mn-ea"/>
              </a:rPr>
              <a:t>개의 데이터 조회 </a:t>
            </a:r>
            <a:endParaRPr lang="en-US" altLang="ko-KR" sz="1200" dirty="0">
              <a:latin typeface="+mn-ea"/>
            </a:endParaRPr>
          </a:p>
        </p:txBody>
      </p:sp>
      <p:grpSp>
        <p:nvGrpSpPr>
          <p:cNvPr id="18" name="그룹 17"/>
          <p:cNvGrpSpPr/>
          <p:nvPr/>
        </p:nvGrpSpPr>
        <p:grpSpPr>
          <a:xfrm>
            <a:off x="2118187" y="2458047"/>
            <a:ext cx="4795838" cy="1388658"/>
            <a:chOff x="2118187" y="2458047"/>
            <a:chExt cx="4795838" cy="1388658"/>
          </a:xfrm>
        </p:grpSpPr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5"/>
            <a:srcRect l="58202" t="82589" r="34227" b="2592"/>
            <a:stretch/>
          </p:blipFill>
          <p:spPr>
            <a:xfrm>
              <a:off x="4263693" y="3580005"/>
              <a:ext cx="504826" cy="266700"/>
            </a:xfrm>
            <a:prstGeom prst="rect">
              <a:avLst/>
            </a:prstGeom>
          </p:spPr>
        </p:pic>
        <p:pic>
          <p:nvPicPr>
            <p:cNvPr id="15" name="그림 14"/>
            <p:cNvPicPr>
              <a:picLocks noChangeAspect="1"/>
            </p:cNvPicPr>
            <p:nvPr/>
          </p:nvPicPr>
          <p:blipFill rotWithShape="1">
            <a:blip r:embed="rId2"/>
            <a:srcRect l="27594" t="45909" r="1806" b="40567"/>
            <a:stretch/>
          </p:blipFill>
          <p:spPr>
            <a:xfrm>
              <a:off x="2118187" y="2458047"/>
              <a:ext cx="4795838" cy="376237"/>
            </a:xfrm>
            <a:prstGeom prst="rect">
              <a:avLst/>
            </a:prstGeom>
          </p:spPr>
        </p:pic>
        <p:pic>
          <p:nvPicPr>
            <p:cNvPr id="16" name="그림 15"/>
            <p:cNvPicPr>
              <a:picLocks noChangeAspect="1"/>
            </p:cNvPicPr>
            <p:nvPr/>
          </p:nvPicPr>
          <p:blipFill rotWithShape="1">
            <a:blip r:embed="rId2"/>
            <a:srcRect l="27594" t="45909" r="1806" b="40567"/>
            <a:stretch/>
          </p:blipFill>
          <p:spPr>
            <a:xfrm>
              <a:off x="2118187" y="2835848"/>
              <a:ext cx="4795838" cy="376237"/>
            </a:xfrm>
            <a:prstGeom prst="rect">
              <a:avLst/>
            </a:prstGeom>
          </p:spPr>
        </p:pic>
        <p:pic>
          <p:nvPicPr>
            <p:cNvPr id="17" name="그림 16"/>
            <p:cNvPicPr>
              <a:picLocks noChangeAspect="1"/>
            </p:cNvPicPr>
            <p:nvPr/>
          </p:nvPicPr>
          <p:blipFill rotWithShape="1">
            <a:blip r:embed="rId2"/>
            <a:srcRect l="27594" t="45909" r="1806" b="40567"/>
            <a:stretch/>
          </p:blipFill>
          <p:spPr>
            <a:xfrm>
              <a:off x="2118187" y="3203768"/>
              <a:ext cx="4795838" cy="376237"/>
            </a:xfrm>
            <a:prstGeom prst="rect">
              <a:avLst/>
            </a:prstGeom>
          </p:spPr>
        </p:pic>
      </p:grpSp>
      <p:cxnSp>
        <p:nvCxnSpPr>
          <p:cNvPr id="20" name="직선 화살표 연결선 19"/>
          <p:cNvCxnSpPr/>
          <p:nvPr/>
        </p:nvCxnSpPr>
        <p:spPr>
          <a:xfrm flipV="1">
            <a:off x="5095975" y="1823781"/>
            <a:ext cx="1936342" cy="23873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타원 21"/>
          <p:cNvSpPr/>
          <p:nvPr/>
        </p:nvSpPr>
        <p:spPr>
          <a:xfrm>
            <a:off x="1967381" y="1813884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3" name="타원 22"/>
          <p:cNvSpPr/>
          <p:nvPr/>
        </p:nvSpPr>
        <p:spPr>
          <a:xfrm>
            <a:off x="2060341" y="2234359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4" name="타원 23"/>
          <p:cNvSpPr/>
          <p:nvPr/>
        </p:nvSpPr>
        <p:spPr>
          <a:xfrm>
            <a:off x="6604630" y="1952751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4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5" name="타원 24"/>
          <p:cNvSpPr/>
          <p:nvPr/>
        </p:nvSpPr>
        <p:spPr>
          <a:xfrm>
            <a:off x="3521785" y="1968507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6309063" y="1306634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5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3987286" y="3551436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6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31784991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36913" y="243840"/>
            <a:ext cx="11708476" cy="479366"/>
          </a:xfrm>
        </p:spPr>
        <p:txBody>
          <a:bodyPr>
            <a:normAutofit/>
          </a:bodyPr>
          <a:lstStyle/>
          <a:p>
            <a:r>
              <a:rPr lang="en-US" altLang="ko-KR" sz="1600" b="1" dirty="0" smtClean="0">
                <a:latin typeface="+mn-ea"/>
                <a:ea typeface="+mn-ea"/>
              </a:rPr>
              <a:t>  6. </a:t>
            </a:r>
            <a:r>
              <a:rPr lang="ko-KR" altLang="en-US" sz="1600" b="1" dirty="0" err="1" smtClean="0">
                <a:latin typeface="+mn-ea"/>
                <a:ea typeface="+mn-ea"/>
              </a:rPr>
              <a:t>마이페이지</a:t>
            </a:r>
            <a:r>
              <a:rPr lang="ko-KR" altLang="en-US" sz="1600" b="1" dirty="0" smtClean="0">
                <a:latin typeface="+mn-ea"/>
                <a:ea typeface="+mn-ea"/>
              </a:rPr>
              <a:t> </a:t>
            </a:r>
            <a:r>
              <a:rPr lang="en-US" altLang="ko-KR" sz="1600" b="1" dirty="0" smtClean="0">
                <a:latin typeface="+mn-ea"/>
                <a:ea typeface="+mn-ea"/>
              </a:rPr>
              <a:t>(</a:t>
            </a:r>
            <a:r>
              <a:rPr lang="ko-KR" altLang="en-US" sz="1600" b="1" dirty="0" smtClean="0">
                <a:latin typeface="+mn-ea"/>
                <a:ea typeface="+mn-ea"/>
              </a:rPr>
              <a:t>나의 온라인 상담</a:t>
            </a:r>
            <a:r>
              <a:rPr lang="en-US" altLang="ko-KR" sz="1600" b="1" dirty="0" smtClean="0">
                <a:latin typeface="+mn-ea"/>
                <a:ea typeface="+mn-ea"/>
              </a:rPr>
              <a:t>)</a:t>
            </a:r>
            <a:endParaRPr lang="ko-KR" altLang="en-US" sz="1600" b="1" dirty="0">
              <a:latin typeface="+mn-ea"/>
              <a:ea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2603" y="783203"/>
            <a:ext cx="4738472" cy="1850679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/>
          <a:srcRect l="25022" t="1101" r="340" b="-1101"/>
          <a:stretch/>
        </p:blipFill>
        <p:spPr>
          <a:xfrm>
            <a:off x="5101075" y="915216"/>
            <a:ext cx="4180076" cy="23331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6192" y="4448826"/>
            <a:ext cx="4556150" cy="2017735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01075" y="4516666"/>
            <a:ext cx="4823722" cy="188205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29221" y="2634311"/>
            <a:ext cx="4778118" cy="1718265"/>
          </a:xfrm>
          <a:prstGeom prst="rect">
            <a:avLst/>
          </a:prstGeom>
        </p:spPr>
      </p:pic>
      <p:cxnSp>
        <p:nvCxnSpPr>
          <p:cNvPr id="12" name="직선 화살표 연결선 11"/>
          <p:cNvCxnSpPr/>
          <p:nvPr/>
        </p:nvCxnSpPr>
        <p:spPr>
          <a:xfrm>
            <a:off x="2967644" y="2252750"/>
            <a:ext cx="1376962" cy="798849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화살표 연결선 14"/>
          <p:cNvCxnSpPr/>
          <p:nvPr/>
        </p:nvCxnSpPr>
        <p:spPr>
          <a:xfrm flipV="1">
            <a:off x="4629228" y="2585658"/>
            <a:ext cx="1114901" cy="507368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4618280" y="5724525"/>
            <a:ext cx="702819" cy="351392"/>
          </a:xfrm>
          <a:prstGeom prst="straightConnector1">
            <a:avLst/>
          </a:prstGeom>
          <a:ln w="127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타원 18"/>
          <p:cNvSpPr/>
          <p:nvPr/>
        </p:nvSpPr>
        <p:spPr>
          <a:xfrm>
            <a:off x="4949637" y="801433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1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9281151" y="887296"/>
            <a:ext cx="2674871" cy="4247317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z="1200" dirty="0" smtClean="0">
                <a:latin typeface="+mn-ea"/>
              </a:rPr>
              <a:t>① 온라인 상담 페이지에서 내가 작성한 글이 </a:t>
            </a:r>
            <a:r>
              <a:rPr lang="ko-KR" altLang="en-US" sz="1200" dirty="0" err="1" smtClean="0">
                <a:latin typeface="+mn-ea"/>
              </a:rPr>
              <a:t>마이페이지에서</a:t>
            </a:r>
            <a:r>
              <a:rPr lang="ko-KR" altLang="en-US" sz="1200" dirty="0" smtClean="0">
                <a:latin typeface="+mn-ea"/>
              </a:rPr>
              <a:t>  </a:t>
            </a:r>
            <a:r>
              <a:rPr lang="ko-KR" altLang="en-US" sz="1200" dirty="0" err="1" smtClean="0">
                <a:latin typeface="+mn-ea"/>
              </a:rPr>
              <a:t>조회되서</a:t>
            </a:r>
            <a:r>
              <a:rPr lang="ko-KR" altLang="en-US" sz="1200" dirty="0" smtClean="0">
                <a:latin typeface="+mn-ea"/>
              </a:rPr>
              <a:t> 출력 </a:t>
            </a:r>
            <a:endParaRPr lang="en-US" altLang="ko-KR" sz="1200" dirty="0" smtClean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②</a:t>
            </a:r>
            <a:r>
              <a:rPr lang="ko-KR" altLang="en-US" dirty="0"/>
              <a:t> </a:t>
            </a:r>
            <a:r>
              <a:rPr lang="ko-KR" altLang="en-US" sz="1200" dirty="0" smtClean="0">
                <a:latin typeface="+mn-ea"/>
              </a:rPr>
              <a:t>답변이 완료된 글은 문의 상태에서 </a:t>
            </a:r>
            <a:r>
              <a:rPr lang="en-US" altLang="ko-KR" sz="1200" dirty="0" smtClean="0">
                <a:latin typeface="+mn-ea"/>
              </a:rPr>
              <a:t>“</a:t>
            </a:r>
            <a:r>
              <a:rPr lang="ko-KR" altLang="en-US" sz="1200" dirty="0" smtClean="0">
                <a:latin typeface="+mn-ea"/>
              </a:rPr>
              <a:t>답변 완료</a:t>
            </a:r>
            <a:r>
              <a:rPr lang="en-US" altLang="ko-KR" sz="1200" dirty="0" smtClean="0">
                <a:latin typeface="+mn-ea"/>
              </a:rPr>
              <a:t>” , </a:t>
            </a:r>
          </a:p>
          <a:p>
            <a:r>
              <a:rPr lang="ko-KR" altLang="en-US" sz="1200" dirty="0" smtClean="0">
                <a:latin typeface="+mn-ea"/>
              </a:rPr>
              <a:t>답변이 달리지 않은 글은 </a:t>
            </a:r>
            <a:r>
              <a:rPr lang="en-US" altLang="ko-KR" sz="1200" dirty="0" smtClean="0">
                <a:latin typeface="+mn-ea"/>
              </a:rPr>
              <a:t>“</a:t>
            </a:r>
            <a:r>
              <a:rPr lang="ko-KR" altLang="en-US" sz="1200" dirty="0" smtClean="0">
                <a:latin typeface="+mn-ea"/>
              </a:rPr>
              <a:t>미완료</a:t>
            </a:r>
            <a:r>
              <a:rPr lang="en-US" altLang="ko-KR" sz="1200" dirty="0" smtClean="0">
                <a:latin typeface="+mn-ea"/>
              </a:rPr>
              <a:t>” </a:t>
            </a:r>
            <a:r>
              <a:rPr lang="ko-KR" altLang="en-US" sz="1200" dirty="0" smtClean="0">
                <a:latin typeface="+mn-ea"/>
              </a:rPr>
              <a:t>라고 실시간으로 출력 </a:t>
            </a:r>
            <a:endParaRPr lang="en-US" altLang="ko-KR" sz="1200" dirty="0" smtClean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③ </a:t>
            </a:r>
            <a:r>
              <a:rPr lang="ko-KR" altLang="en-US" sz="1200" dirty="0" smtClean="0">
                <a:latin typeface="+mn-ea"/>
              </a:rPr>
              <a:t>✔ </a:t>
            </a:r>
            <a:r>
              <a:rPr lang="en-US" altLang="ko-KR" sz="1200" dirty="0" smtClean="0">
                <a:latin typeface="+mn-ea"/>
              </a:rPr>
              <a:t>(</a:t>
            </a:r>
            <a:r>
              <a:rPr lang="ko-KR" altLang="en-US" sz="1200" dirty="0" smtClean="0">
                <a:latin typeface="+mn-ea"/>
              </a:rPr>
              <a:t>체크 이미지</a:t>
            </a:r>
            <a:r>
              <a:rPr lang="en-US" altLang="ko-KR" sz="1200" dirty="0" smtClean="0">
                <a:latin typeface="+mn-ea"/>
              </a:rPr>
              <a:t>) </a:t>
            </a:r>
            <a:r>
              <a:rPr lang="ko-KR" altLang="en-US" sz="1200" dirty="0" smtClean="0">
                <a:latin typeface="+mn-ea"/>
              </a:rPr>
              <a:t>클릭 시 </a:t>
            </a:r>
            <a:endParaRPr lang="en-US" altLang="ko-KR" sz="1200" dirty="0" smtClean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	</a:t>
            </a:r>
            <a:r>
              <a:rPr lang="en-US" altLang="ko-KR" sz="1200" dirty="0">
                <a:latin typeface="+mn-ea"/>
              </a:rPr>
              <a:t> </a:t>
            </a:r>
            <a:r>
              <a:rPr lang="en-US" altLang="ko-KR" sz="1200" dirty="0" smtClean="0">
                <a:latin typeface="+mn-ea"/>
              </a:rPr>
              <a:t>➡ </a:t>
            </a:r>
            <a:r>
              <a:rPr lang="ko-KR" altLang="en-US" sz="1200" dirty="0" smtClean="0">
                <a:latin typeface="+mn-ea"/>
              </a:rPr>
              <a:t>전체 선택과 전체 선택 해제 기능 </a:t>
            </a:r>
            <a:endParaRPr lang="en-US" altLang="ko-KR" sz="1200" dirty="0" smtClean="0">
              <a:latin typeface="+mn-ea"/>
            </a:endParaRPr>
          </a:p>
          <a:p>
            <a:endParaRPr lang="en-US" altLang="ko-KR" sz="1200" dirty="0" smtClean="0">
              <a:latin typeface="+mn-ea"/>
            </a:endParaRPr>
          </a:p>
          <a:p>
            <a:r>
              <a:rPr lang="ko-KR" altLang="en-US" sz="1200" dirty="0">
                <a:latin typeface="+mn-ea"/>
              </a:rPr>
              <a:t>④</a:t>
            </a:r>
            <a:r>
              <a:rPr lang="ko-KR" altLang="en-US" sz="1200" dirty="0" smtClean="0">
                <a:latin typeface="+mn-ea"/>
              </a:rPr>
              <a:t> </a:t>
            </a:r>
            <a:r>
              <a:rPr lang="ko-KR" altLang="en-US" sz="1200" dirty="0" err="1" smtClean="0">
                <a:latin typeface="+mn-ea"/>
              </a:rPr>
              <a:t>마이페이지에서</a:t>
            </a:r>
            <a:r>
              <a:rPr lang="ko-KR" altLang="en-US" sz="1200" dirty="0" smtClean="0">
                <a:latin typeface="+mn-ea"/>
              </a:rPr>
              <a:t> 상담 글 </a:t>
            </a:r>
            <a:r>
              <a:rPr lang="ko-KR" altLang="en-US" sz="1200" dirty="0">
                <a:latin typeface="+mn-ea"/>
              </a:rPr>
              <a:t>✔ </a:t>
            </a:r>
            <a:r>
              <a:rPr lang="en-US" altLang="ko-KR" sz="1200" dirty="0">
                <a:latin typeface="+mn-ea"/>
              </a:rPr>
              <a:t>(</a:t>
            </a:r>
            <a:r>
              <a:rPr lang="ko-KR" altLang="en-US" sz="1200" dirty="0">
                <a:latin typeface="+mn-ea"/>
              </a:rPr>
              <a:t>체크 이미지</a:t>
            </a:r>
            <a:r>
              <a:rPr lang="en-US" altLang="ko-KR" sz="1200" dirty="0">
                <a:latin typeface="+mn-ea"/>
              </a:rPr>
              <a:t>) </a:t>
            </a:r>
            <a:r>
              <a:rPr lang="ko-KR" altLang="en-US" sz="1200" dirty="0" smtClean="0">
                <a:latin typeface="+mn-ea"/>
              </a:rPr>
              <a:t>선택하여 삭제 시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 smtClean="0">
                <a:latin typeface="+mn-ea"/>
              </a:rPr>
              <a:t>	➡ </a:t>
            </a:r>
            <a:r>
              <a:rPr lang="ko-KR" altLang="en-US" sz="1200" dirty="0" smtClean="0">
                <a:latin typeface="+mn-ea"/>
              </a:rPr>
              <a:t>온라인상담 페이지에서도 실시간으로 삭제 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 smtClean="0">
              <a:latin typeface="+mn-ea"/>
            </a:endParaRPr>
          </a:p>
          <a:p>
            <a:r>
              <a:rPr lang="ko-KR" altLang="en-US" sz="1200" dirty="0" smtClean="0">
                <a:latin typeface="+mn-ea"/>
              </a:rPr>
              <a:t>⑤ </a:t>
            </a:r>
            <a:r>
              <a:rPr lang="ko-KR" altLang="en-US" sz="1200" dirty="0" err="1">
                <a:latin typeface="+mn-ea"/>
              </a:rPr>
              <a:t>페이지네이션</a:t>
            </a:r>
            <a:r>
              <a:rPr lang="ko-KR" altLang="en-US" sz="1200" dirty="0">
                <a:latin typeface="+mn-ea"/>
              </a:rPr>
              <a:t> 기능 </a:t>
            </a:r>
            <a:endParaRPr lang="en-US" altLang="ko-KR" sz="1200" dirty="0">
              <a:latin typeface="+mn-ea"/>
            </a:endParaRPr>
          </a:p>
          <a:p>
            <a:r>
              <a:rPr lang="en-US" altLang="ko-KR" sz="1200" dirty="0">
                <a:latin typeface="+mn-ea"/>
              </a:rPr>
              <a:t>	➡ </a:t>
            </a:r>
            <a:r>
              <a:rPr lang="ko-KR" altLang="en-US" sz="1200" dirty="0">
                <a:latin typeface="+mn-ea"/>
              </a:rPr>
              <a:t>한 페이지당</a:t>
            </a:r>
            <a:r>
              <a:rPr lang="en-US" altLang="ko-KR" sz="1200" dirty="0">
                <a:latin typeface="+mn-ea"/>
              </a:rPr>
              <a:t> 10</a:t>
            </a:r>
            <a:r>
              <a:rPr lang="ko-KR" altLang="en-US" sz="1200" dirty="0">
                <a:latin typeface="+mn-ea"/>
              </a:rPr>
              <a:t>개의 데이터 조회 </a:t>
            </a:r>
            <a:endParaRPr lang="en-US" altLang="ko-KR" sz="1200" dirty="0">
              <a:latin typeface="+mn-ea"/>
            </a:endParaRPr>
          </a:p>
          <a:p>
            <a:endParaRPr lang="en-US" altLang="ko-KR" sz="1200" dirty="0">
              <a:latin typeface="+mn-ea"/>
            </a:endParaRPr>
          </a:p>
        </p:txBody>
      </p:sp>
      <p:pic>
        <p:nvPicPr>
          <p:cNvPr id="22" name="그림 21"/>
          <p:cNvPicPr>
            <a:picLocks noChangeAspect="1"/>
          </p:cNvPicPr>
          <p:nvPr/>
        </p:nvPicPr>
        <p:blipFill rotWithShape="1">
          <a:blip r:embed="rId7"/>
          <a:srcRect l="58202" t="82589" r="34227" b="2592"/>
          <a:stretch/>
        </p:blipFill>
        <p:spPr>
          <a:xfrm>
            <a:off x="2351854" y="6132020"/>
            <a:ext cx="504826" cy="266700"/>
          </a:xfrm>
          <a:prstGeom prst="rect">
            <a:avLst/>
          </a:prstGeom>
        </p:spPr>
      </p:pic>
      <p:sp>
        <p:nvSpPr>
          <p:cNvPr id="25" name="타원 24"/>
          <p:cNvSpPr/>
          <p:nvPr/>
        </p:nvSpPr>
        <p:spPr>
          <a:xfrm>
            <a:off x="8862505" y="2009510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2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6" name="타원 25"/>
          <p:cNvSpPr/>
          <p:nvPr/>
        </p:nvSpPr>
        <p:spPr>
          <a:xfrm>
            <a:off x="362602" y="5336073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3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7" name="타원 26"/>
          <p:cNvSpPr/>
          <p:nvPr/>
        </p:nvSpPr>
        <p:spPr>
          <a:xfrm>
            <a:off x="4116564" y="6096627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4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  <p:sp>
        <p:nvSpPr>
          <p:cNvPr id="28" name="타원 27"/>
          <p:cNvSpPr/>
          <p:nvPr/>
        </p:nvSpPr>
        <p:spPr>
          <a:xfrm>
            <a:off x="2085339" y="6132020"/>
            <a:ext cx="252000" cy="252000"/>
          </a:xfrm>
          <a:prstGeom prst="ellipse">
            <a:avLst/>
          </a:prstGeom>
          <a:solidFill>
            <a:schemeClr val="bg1"/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 smtClean="0">
                <a:solidFill>
                  <a:schemeClr val="tx1"/>
                </a:solidFill>
                <a:latin typeface="+mn-ea"/>
              </a:rPr>
              <a:t>5</a:t>
            </a:r>
            <a:endParaRPr lang="ko-KR" altLang="en-US" sz="1600" b="1" dirty="0">
              <a:solidFill>
                <a:schemeClr val="tx1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3287697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382385" y="2571089"/>
            <a:ext cx="128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이충용</a:t>
            </a:r>
            <a:r>
              <a:rPr lang="en-US" altLang="ko-KR" sz="1600" b="1" dirty="0" smtClean="0"/>
              <a:t>(PM)</a:t>
            </a:r>
            <a:endParaRPr lang="ko-KR" altLang="en-US" sz="1600" b="1" dirty="0"/>
          </a:p>
        </p:txBody>
      </p:sp>
      <p:sp>
        <p:nvSpPr>
          <p:cNvPr id="4" name="TextBox 3"/>
          <p:cNvSpPr txBox="1"/>
          <p:nvPr/>
        </p:nvSpPr>
        <p:spPr>
          <a:xfrm>
            <a:off x="1595736" y="2056078"/>
            <a:ext cx="4100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+mn-ea"/>
              </a:rPr>
              <a:t>유일 </a:t>
            </a:r>
            <a:r>
              <a:rPr lang="en-US" altLang="ko-KR" sz="900" dirty="0">
                <a:latin typeface="+mn-ea"/>
              </a:rPr>
              <a:t>2</a:t>
            </a:r>
            <a:r>
              <a:rPr lang="ko-KR" altLang="en-US" sz="900" dirty="0" err="1">
                <a:latin typeface="+mn-ea"/>
              </a:rPr>
              <a:t>회차</a:t>
            </a:r>
            <a:r>
              <a:rPr lang="ko-KR" altLang="en-US" sz="900" dirty="0">
                <a:latin typeface="+mn-ea"/>
              </a:rPr>
              <a:t> 이기에 </a:t>
            </a:r>
            <a:r>
              <a:rPr lang="en-US" altLang="ko-KR" sz="900" dirty="0">
                <a:latin typeface="+mn-ea"/>
              </a:rPr>
              <a:t>PM</a:t>
            </a:r>
            <a:r>
              <a:rPr lang="ko-KR" altLang="en-US" sz="900" dirty="0">
                <a:latin typeface="+mn-ea"/>
              </a:rPr>
              <a:t>을 맡게 </a:t>
            </a:r>
            <a:r>
              <a:rPr lang="ko-KR" altLang="en-US" sz="900" dirty="0" err="1">
                <a:latin typeface="+mn-ea"/>
              </a:rPr>
              <a:t>되었는데처음에는</a:t>
            </a:r>
            <a:r>
              <a:rPr lang="ko-KR" altLang="en-US" sz="900" dirty="0">
                <a:latin typeface="+mn-ea"/>
              </a:rPr>
              <a:t> 솔직히 걱정이 많았는데</a:t>
            </a:r>
          </a:p>
          <a:p>
            <a:r>
              <a:rPr lang="ko-KR" altLang="en-US" sz="900" dirty="0">
                <a:latin typeface="+mn-ea"/>
              </a:rPr>
              <a:t>각자 맡은 부분을 잘 진행해줘서 프로젝트가 순조롭게 진행되었습니다</a:t>
            </a:r>
            <a:r>
              <a:rPr lang="en-US" altLang="ko-KR" sz="900" dirty="0">
                <a:latin typeface="+mn-ea"/>
              </a:rPr>
              <a:t>,</a:t>
            </a:r>
          </a:p>
          <a:p>
            <a:r>
              <a:rPr lang="ko-KR" altLang="en-US" sz="900" dirty="0">
                <a:latin typeface="+mn-ea"/>
              </a:rPr>
              <a:t>그래서 저는 주로 전반적인 흐름을 정리하는데 집중 할 수 있었습니다</a:t>
            </a:r>
            <a:r>
              <a:rPr lang="en-US" altLang="ko-KR" sz="900" dirty="0">
                <a:latin typeface="+mn-ea"/>
              </a:rPr>
              <a:t>.</a:t>
            </a:r>
          </a:p>
          <a:p>
            <a:r>
              <a:rPr lang="en-US" altLang="ko-KR" sz="900" dirty="0">
                <a:latin typeface="+mn-ea"/>
              </a:rPr>
              <a:t>2</a:t>
            </a:r>
            <a:r>
              <a:rPr lang="ko-KR" altLang="en-US" sz="900" dirty="0" err="1">
                <a:latin typeface="+mn-ea"/>
              </a:rPr>
              <a:t>달동안</a:t>
            </a:r>
            <a:r>
              <a:rPr lang="ko-KR" altLang="en-US" sz="900" dirty="0">
                <a:latin typeface="+mn-ea"/>
              </a:rPr>
              <a:t> 다들 수고 많으셨고 고생하셨습니다</a:t>
            </a:r>
            <a:endParaRPr lang="en-US" altLang="ko-KR" sz="900" dirty="0" smtClean="0">
              <a:latin typeface="+mn-ea"/>
            </a:endParaRPr>
          </a:p>
        </p:txBody>
      </p:sp>
      <p:sp>
        <p:nvSpPr>
          <p:cNvPr id="49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smtClean="0"/>
              <a:t>팀원 후기</a:t>
            </a:r>
            <a:endParaRPr lang="ko-KR" altLang="en-US" sz="4000" b="1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097" r="19738"/>
          <a:stretch/>
        </p:blipFill>
        <p:spPr>
          <a:xfrm>
            <a:off x="595227" y="1645920"/>
            <a:ext cx="787667" cy="922939"/>
          </a:xfrm>
          <a:prstGeom prst="rect">
            <a:avLst/>
          </a:prstGeom>
        </p:spPr>
      </p:pic>
      <p:sp>
        <p:nvSpPr>
          <p:cNvPr id="28" name="제목 1"/>
          <p:cNvSpPr txBox="1">
            <a:spLocks/>
          </p:cNvSpPr>
          <p:nvPr/>
        </p:nvSpPr>
        <p:spPr>
          <a:xfrm>
            <a:off x="382385" y="1645920"/>
            <a:ext cx="5444837" cy="1337966"/>
          </a:xfrm>
          <a:prstGeom prst="rect">
            <a:avLst/>
          </a:prstGeom>
          <a:ln>
            <a:solidFill>
              <a:srgbClr val="FF6C6C"/>
            </a:solidFill>
          </a:ln>
          <a:effectLst>
            <a:glow rad="101600">
              <a:srgbClr val="FF0000">
                <a:alpha val="60000"/>
              </a:srgb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63" name="제목 1"/>
          <p:cNvSpPr txBox="1">
            <a:spLocks/>
          </p:cNvSpPr>
          <p:nvPr/>
        </p:nvSpPr>
        <p:spPr>
          <a:xfrm>
            <a:off x="380422" y="3287600"/>
            <a:ext cx="5446800" cy="1339200"/>
          </a:xfrm>
          <a:prstGeom prst="rect">
            <a:avLst/>
          </a:prstGeom>
          <a:ln>
            <a:solidFill>
              <a:srgbClr val="FFE289"/>
            </a:solidFill>
          </a:ln>
          <a:effectLst>
            <a:glow rad="101600">
              <a:srgbClr val="FFC000">
                <a:alpha val="60000"/>
              </a:srgb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64" name="제목 1"/>
          <p:cNvSpPr txBox="1">
            <a:spLocks/>
          </p:cNvSpPr>
          <p:nvPr/>
        </p:nvSpPr>
        <p:spPr>
          <a:xfrm>
            <a:off x="380422" y="5004756"/>
            <a:ext cx="5446800" cy="1339200"/>
          </a:xfrm>
          <a:prstGeom prst="rect">
            <a:avLst/>
          </a:prstGeom>
          <a:ln>
            <a:solidFill>
              <a:srgbClr val="FFFFA3"/>
            </a:solidFill>
          </a:ln>
          <a:effectLst>
            <a:glow rad="101600">
              <a:srgbClr val="FFFF00">
                <a:alpha val="60000"/>
              </a:srgb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65" name="제목 1"/>
          <p:cNvSpPr txBox="1">
            <a:spLocks/>
          </p:cNvSpPr>
          <p:nvPr/>
        </p:nvSpPr>
        <p:spPr>
          <a:xfrm>
            <a:off x="6258095" y="1645920"/>
            <a:ext cx="5446800" cy="1339200"/>
          </a:xfrm>
          <a:prstGeom prst="rect">
            <a:avLst/>
          </a:prstGeom>
          <a:ln>
            <a:solidFill>
              <a:srgbClr val="89DAF8"/>
            </a:solidFill>
          </a:ln>
          <a:effectLst>
            <a:glow rad="101600">
              <a:srgbClr val="00B0F0">
                <a:alpha val="60000"/>
              </a:srgb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66" name="제목 1"/>
          <p:cNvSpPr txBox="1">
            <a:spLocks/>
          </p:cNvSpPr>
          <p:nvPr/>
        </p:nvSpPr>
        <p:spPr>
          <a:xfrm>
            <a:off x="6258095" y="3286692"/>
            <a:ext cx="5446800" cy="1339200"/>
          </a:xfrm>
          <a:prstGeom prst="rect">
            <a:avLst/>
          </a:prstGeom>
          <a:ln>
            <a:solidFill>
              <a:srgbClr val="AA84C7"/>
            </a:solidFill>
          </a:ln>
          <a:effectLst>
            <a:glow rad="101600">
              <a:srgbClr val="7030A0">
                <a:alpha val="60000"/>
              </a:srgb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67" name="제목 1"/>
          <p:cNvSpPr txBox="1">
            <a:spLocks/>
          </p:cNvSpPr>
          <p:nvPr/>
        </p:nvSpPr>
        <p:spPr>
          <a:xfrm>
            <a:off x="6258095" y="5004756"/>
            <a:ext cx="5446800" cy="1339200"/>
          </a:xfrm>
          <a:prstGeom prst="rect">
            <a:avLst/>
          </a:prstGeom>
          <a:ln>
            <a:solidFill>
              <a:srgbClr val="FFADE3"/>
            </a:solidFill>
          </a:ln>
          <a:effectLst>
            <a:glow rad="101600">
              <a:srgbClr val="FF66CC">
                <a:alpha val="60000"/>
              </a:srgbClr>
            </a:glow>
          </a:effectLst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ko-KR" altLang="en-US" sz="1600" dirty="0"/>
          </a:p>
        </p:txBody>
      </p:sp>
      <p:sp>
        <p:nvSpPr>
          <p:cNvPr id="68" name="TextBox 67"/>
          <p:cNvSpPr txBox="1"/>
          <p:nvPr/>
        </p:nvSpPr>
        <p:spPr>
          <a:xfrm>
            <a:off x="6258095" y="6006082"/>
            <a:ext cx="128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강혜린</a:t>
            </a:r>
            <a:endParaRPr lang="ko-KR" altLang="en-US" sz="1600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6258095" y="4258075"/>
            <a:ext cx="128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정훈교</a:t>
            </a:r>
            <a:endParaRPr lang="ko-KR" altLang="en-US" sz="1600" b="1" dirty="0"/>
          </a:p>
        </p:txBody>
      </p:sp>
      <p:sp>
        <p:nvSpPr>
          <p:cNvPr id="70" name="TextBox 69"/>
          <p:cNvSpPr txBox="1"/>
          <p:nvPr/>
        </p:nvSpPr>
        <p:spPr>
          <a:xfrm>
            <a:off x="6258095" y="2603623"/>
            <a:ext cx="128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err="1" smtClean="0"/>
              <a:t>김응천</a:t>
            </a:r>
            <a:endParaRPr lang="ko-KR" altLang="en-US" sz="1600" b="1" dirty="0"/>
          </a:p>
        </p:txBody>
      </p:sp>
      <p:sp>
        <p:nvSpPr>
          <p:cNvPr id="71" name="TextBox 70"/>
          <p:cNvSpPr txBox="1"/>
          <p:nvPr/>
        </p:nvSpPr>
        <p:spPr>
          <a:xfrm>
            <a:off x="348980" y="4247164"/>
            <a:ext cx="128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최재형</a:t>
            </a:r>
            <a:endParaRPr lang="ko-KR" altLang="en-US" sz="1600" b="1" dirty="0"/>
          </a:p>
        </p:txBody>
      </p:sp>
      <p:sp>
        <p:nvSpPr>
          <p:cNvPr id="72" name="TextBox 71"/>
          <p:cNvSpPr txBox="1"/>
          <p:nvPr/>
        </p:nvSpPr>
        <p:spPr>
          <a:xfrm>
            <a:off x="353160" y="5964321"/>
            <a:ext cx="128016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b="1" dirty="0" smtClean="0"/>
              <a:t>박준혁</a:t>
            </a:r>
            <a:endParaRPr lang="ko-KR" altLang="en-US" sz="1600" b="1" dirty="0"/>
          </a:p>
        </p:txBody>
      </p:sp>
      <p:pic>
        <p:nvPicPr>
          <p:cNvPr id="73" name="그림 7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11" r="21210"/>
          <a:stretch/>
        </p:blipFill>
        <p:spPr>
          <a:xfrm>
            <a:off x="6540223" y="5088297"/>
            <a:ext cx="715904" cy="921600"/>
          </a:xfrm>
          <a:prstGeom prst="rect">
            <a:avLst/>
          </a:prstGeom>
        </p:spPr>
      </p:pic>
      <p:pic>
        <p:nvPicPr>
          <p:cNvPr id="74" name="그림 7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323" r="16987"/>
          <a:stretch/>
        </p:blipFill>
        <p:spPr>
          <a:xfrm>
            <a:off x="595515" y="3361842"/>
            <a:ext cx="787379" cy="921600"/>
          </a:xfrm>
          <a:prstGeom prst="rect">
            <a:avLst/>
          </a:prstGeom>
        </p:spPr>
      </p:pic>
      <p:pic>
        <p:nvPicPr>
          <p:cNvPr id="75" name="그림 74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695" r="22565"/>
          <a:stretch/>
        </p:blipFill>
        <p:spPr>
          <a:xfrm>
            <a:off x="6561612" y="3361842"/>
            <a:ext cx="673126" cy="921600"/>
          </a:xfrm>
          <a:prstGeom prst="rect">
            <a:avLst/>
          </a:prstGeom>
        </p:spPr>
      </p:pic>
      <p:pic>
        <p:nvPicPr>
          <p:cNvPr id="76" name="그림 75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637" r="7425"/>
          <a:stretch/>
        </p:blipFill>
        <p:spPr>
          <a:xfrm>
            <a:off x="6397419" y="1707390"/>
            <a:ext cx="1007514" cy="921600"/>
          </a:xfrm>
          <a:prstGeom prst="rect">
            <a:avLst/>
          </a:prstGeom>
        </p:spPr>
      </p:pic>
      <p:pic>
        <p:nvPicPr>
          <p:cNvPr id="77" name="그림 76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545" r="16925"/>
          <a:stretch/>
        </p:blipFill>
        <p:spPr>
          <a:xfrm>
            <a:off x="583633" y="5084482"/>
            <a:ext cx="810854" cy="921600"/>
          </a:xfrm>
          <a:prstGeom prst="rect">
            <a:avLst/>
          </a:prstGeom>
        </p:spPr>
      </p:pic>
      <p:sp>
        <p:nvSpPr>
          <p:cNvPr id="78" name="TextBox 77"/>
          <p:cNvSpPr txBox="1"/>
          <p:nvPr/>
        </p:nvSpPr>
        <p:spPr>
          <a:xfrm>
            <a:off x="1592719" y="3391711"/>
            <a:ext cx="41109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+mn-ea"/>
              </a:rPr>
              <a:t>프로젝트를 시작했을 때 무엇을 해야할지 몰라 작업을 못하고 </a:t>
            </a:r>
            <a:r>
              <a:rPr lang="ko-KR" altLang="en-US" sz="900" dirty="0" err="1">
                <a:latin typeface="+mn-ea"/>
              </a:rPr>
              <a:t>있을때</a:t>
            </a:r>
            <a:r>
              <a:rPr lang="ko-KR" altLang="en-US" sz="900" dirty="0">
                <a:latin typeface="+mn-ea"/>
              </a:rPr>
              <a:t> 도와준 </a:t>
            </a:r>
            <a:r>
              <a:rPr lang="en-US" altLang="ko-KR" sz="900" dirty="0">
                <a:latin typeface="+mn-ea"/>
              </a:rPr>
              <a:t>pm </a:t>
            </a:r>
            <a:r>
              <a:rPr lang="ko-KR" altLang="en-US" sz="900" dirty="0">
                <a:latin typeface="+mn-ea"/>
              </a:rPr>
              <a:t>그리고 조원 여러분께 감사드립니다</a:t>
            </a:r>
            <a:r>
              <a:rPr lang="en-US" altLang="ko-KR" sz="900" dirty="0">
                <a:latin typeface="+mn-ea"/>
              </a:rPr>
              <a:t>.</a:t>
            </a:r>
          </a:p>
          <a:p>
            <a:r>
              <a:rPr lang="ko-KR" altLang="en-US" sz="900" dirty="0">
                <a:latin typeface="+mn-ea"/>
              </a:rPr>
              <a:t>처음부터 그동안 </a:t>
            </a:r>
            <a:r>
              <a:rPr lang="ko-KR" altLang="en-US" sz="900" dirty="0" err="1">
                <a:latin typeface="+mn-ea"/>
              </a:rPr>
              <a:t>배운것들을</a:t>
            </a:r>
            <a:r>
              <a:rPr lang="ko-KR" altLang="en-US" sz="900" dirty="0">
                <a:latin typeface="+mn-ea"/>
              </a:rPr>
              <a:t> 복습하면서 하나씩 만들어가고 해결했던 점에서 이제야 공부를 했다라는 생각이 들었습니다</a:t>
            </a:r>
            <a:r>
              <a:rPr lang="en-US" altLang="ko-KR" sz="900" dirty="0">
                <a:latin typeface="+mn-ea"/>
              </a:rPr>
              <a:t>.</a:t>
            </a:r>
          </a:p>
          <a:p>
            <a:r>
              <a:rPr lang="ko-KR" altLang="en-US" sz="900" dirty="0">
                <a:latin typeface="+mn-ea"/>
              </a:rPr>
              <a:t>시작은 어설프고 프로젝트가 마무리된 지금도 이제서야 시작점에 </a:t>
            </a:r>
            <a:r>
              <a:rPr lang="ko-KR" altLang="en-US" sz="900" dirty="0" err="1">
                <a:latin typeface="+mn-ea"/>
              </a:rPr>
              <a:t>섰다라고</a:t>
            </a:r>
            <a:r>
              <a:rPr lang="ko-KR" altLang="en-US" sz="900" dirty="0">
                <a:latin typeface="+mn-ea"/>
              </a:rPr>
              <a:t> 생각이 들어 아쉽지만 값진 경험을 했고</a:t>
            </a:r>
          </a:p>
          <a:p>
            <a:r>
              <a:rPr lang="ko-KR" altLang="en-US" sz="900" dirty="0">
                <a:latin typeface="+mn-ea"/>
              </a:rPr>
              <a:t>이 경험을 바탕으로 계속 성장 할 수 있는 개발자가 되도록 노력하겠습니다</a:t>
            </a:r>
            <a:r>
              <a:rPr lang="en-US" altLang="ko-KR" sz="900" dirty="0">
                <a:latin typeface="+mn-ea"/>
              </a:rPr>
              <a:t>.</a:t>
            </a:r>
          </a:p>
          <a:p>
            <a:r>
              <a:rPr lang="ko-KR" altLang="en-US" sz="900" dirty="0">
                <a:latin typeface="+mn-ea"/>
              </a:rPr>
              <a:t>모두 고생이 많으셨습니다</a:t>
            </a:r>
            <a:r>
              <a:rPr lang="en-US" altLang="ko-KR" sz="900" dirty="0">
                <a:latin typeface="+mn-ea"/>
              </a:rPr>
              <a:t>.</a:t>
            </a:r>
          </a:p>
          <a:p>
            <a:endParaRPr lang="en-US" altLang="ko-KR" sz="800" dirty="0" smtClean="0">
              <a:latin typeface="+mn-ea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1584964" y="5259037"/>
            <a:ext cx="4110963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900" dirty="0">
                <a:latin typeface="+mn-ea"/>
              </a:rPr>
              <a:t>6</a:t>
            </a:r>
            <a:r>
              <a:rPr lang="ko-KR" altLang="en-US" sz="900" dirty="0">
                <a:latin typeface="+mn-ea"/>
              </a:rPr>
              <a:t>개월이 긴 것 같았는데 벌써 끝났다는 생각에 빠르다고 느껴졌습니다</a:t>
            </a:r>
            <a:r>
              <a:rPr lang="en-US" altLang="ko-KR" sz="900" dirty="0">
                <a:latin typeface="+mn-ea"/>
              </a:rPr>
              <a:t>. </a:t>
            </a:r>
            <a:r>
              <a:rPr lang="ko-KR" altLang="en-US" sz="900" dirty="0">
                <a:latin typeface="+mn-ea"/>
              </a:rPr>
              <a:t>처음에는 제가 맡은 부분을</a:t>
            </a:r>
          </a:p>
          <a:p>
            <a:r>
              <a:rPr lang="ko-KR" altLang="en-US" sz="900" dirty="0">
                <a:latin typeface="+mn-ea"/>
              </a:rPr>
              <a:t>어떻게 구현할지 </a:t>
            </a:r>
            <a:r>
              <a:rPr lang="ko-KR" altLang="en-US" sz="900" dirty="0" err="1">
                <a:latin typeface="+mn-ea"/>
              </a:rPr>
              <a:t>막막했었는데</a:t>
            </a:r>
            <a:r>
              <a:rPr lang="ko-KR" altLang="en-US" sz="900" dirty="0">
                <a:latin typeface="+mn-ea"/>
              </a:rPr>
              <a:t> 팀원들과의 조율로 어느정도 틀을 잡고 구현을 할 수 있었습니다</a:t>
            </a:r>
            <a:r>
              <a:rPr lang="en-US" altLang="ko-KR" sz="900" dirty="0">
                <a:latin typeface="+mn-ea"/>
              </a:rPr>
              <a:t>. </a:t>
            </a:r>
          </a:p>
          <a:p>
            <a:r>
              <a:rPr lang="en-US" altLang="ko-KR" sz="900" dirty="0">
                <a:latin typeface="+mn-ea"/>
              </a:rPr>
              <a:t>2</a:t>
            </a:r>
            <a:r>
              <a:rPr lang="ko-KR" altLang="en-US" sz="900" dirty="0" err="1">
                <a:latin typeface="+mn-ea"/>
              </a:rPr>
              <a:t>달동안</a:t>
            </a:r>
            <a:r>
              <a:rPr lang="ko-KR" altLang="en-US" sz="900" dirty="0">
                <a:latin typeface="+mn-ea"/>
              </a:rPr>
              <a:t> 같이 팀프로젝트를 한 팀원분들에게 감사의 말씀을 전하고 싶습니다</a:t>
            </a:r>
            <a:endParaRPr lang="en-US" altLang="ko-KR" sz="900" dirty="0" smtClean="0">
              <a:latin typeface="+mn-ea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7446604" y="1739173"/>
            <a:ext cx="4178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+mn-ea"/>
              </a:rPr>
              <a:t>처음 웹 개발을 배우면서 생소하고 어려운 내용이 많아 프로젝트를 시작하기 전에는 배운 내용을 제대로 이해하지 못한 것 같아 걱정이 많았습니다</a:t>
            </a:r>
            <a:r>
              <a:rPr lang="en-US" altLang="ko-KR" sz="900" dirty="0">
                <a:latin typeface="+mn-ea"/>
              </a:rPr>
              <a:t>.</a:t>
            </a:r>
          </a:p>
          <a:p>
            <a:r>
              <a:rPr lang="ko-KR" altLang="en-US" sz="900" dirty="0">
                <a:latin typeface="+mn-ea"/>
              </a:rPr>
              <a:t>하지만 막상 프로젝트를 진행하면서</a:t>
            </a:r>
            <a:r>
              <a:rPr lang="en-US" altLang="ko-KR" sz="900" dirty="0">
                <a:latin typeface="+mn-ea"/>
              </a:rPr>
              <a:t>, </a:t>
            </a:r>
            <a:r>
              <a:rPr lang="ko-KR" altLang="en-US" sz="900" dirty="0">
                <a:latin typeface="+mn-ea"/>
              </a:rPr>
              <a:t>오히려 그동안 배웠던 개념들을 더욱 명확히 이해할 수 있었고</a:t>
            </a:r>
            <a:r>
              <a:rPr lang="en-US" altLang="ko-KR" sz="900" dirty="0">
                <a:latin typeface="+mn-ea"/>
              </a:rPr>
              <a:t>, </a:t>
            </a:r>
            <a:r>
              <a:rPr lang="ko-KR" altLang="en-US" sz="900" dirty="0">
                <a:latin typeface="+mn-ea"/>
              </a:rPr>
              <a:t>새로운 지식과 기술도 많이 습득할 수 있었습니다</a:t>
            </a:r>
            <a:r>
              <a:rPr lang="en-US" altLang="ko-KR" sz="900" dirty="0">
                <a:latin typeface="+mn-ea"/>
              </a:rPr>
              <a:t>. </a:t>
            </a:r>
            <a:r>
              <a:rPr lang="ko-KR" altLang="en-US" sz="900" dirty="0">
                <a:latin typeface="+mn-ea"/>
              </a:rPr>
              <a:t>프로젝트를 통해 실습하며 성장할 수 있는 값진 경험이었습니다</a:t>
            </a:r>
            <a:r>
              <a:rPr lang="en-US" altLang="ko-KR" sz="900" dirty="0">
                <a:latin typeface="+mn-ea"/>
              </a:rPr>
              <a:t>.</a:t>
            </a:r>
          </a:p>
          <a:p>
            <a:r>
              <a:rPr lang="ko-KR" altLang="en-US" sz="900" dirty="0">
                <a:latin typeface="+mn-ea"/>
              </a:rPr>
              <a:t>프로젝트가 원활히 진행될 수 있도록 많은 도움을 주신 </a:t>
            </a:r>
            <a:r>
              <a:rPr lang="en-US" altLang="ko-KR" sz="900" dirty="0">
                <a:latin typeface="+mn-ea"/>
              </a:rPr>
              <a:t>PM</a:t>
            </a:r>
            <a:r>
              <a:rPr lang="ko-KR" altLang="en-US" sz="900" dirty="0">
                <a:latin typeface="+mn-ea"/>
              </a:rPr>
              <a:t>님과 </a:t>
            </a:r>
            <a:r>
              <a:rPr lang="ko-KR" altLang="en-US" sz="900" dirty="0" err="1">
                <a:latin typeface="+mn-ea"/>
              </a:rPr>
              <a:t>팀원분들께</a:t>
            </a:r>
            <a:r>
              <a:rPr lang="ko-KR" altLang="en-US" sz="900" dirty="0">
                <a:latin typeface="+mn-ea"/>
              </a:rPr>
              <a:t> 진심으로 감사드립니다</a:t>
            </a:r>
            <a:r>
              <a:rPr lang="en-US" altLang="ko-KR" sz="900" dirty="0">
                <a:latin typeface="+mn-ea"/>
              </a:rPr>
              <a:t>. </a:t>
            </a:r>
            <a:r>
              <a:rPr lang="ko-KR" altLang="en-US" sz="900" dirty="0">
                <a:latin typeface="+mn-ea"/>
              </a:rPr>
              <a:t>지난 </a:t>
            </a:r>
            <a:r>
              <a:rPr lang="en-US" altLang="ko-KR" sz="900" dirty="0">
                <a:latin typeface="+mn-ea"/>
              </a:rPr>
              <a:t>6</a:t>
            </a:r>
            <a:r>
              <a:rPr lang="ko-KR" altLang="en-US" sz="900" dirty="0">
                <a:latin typeface="+mn-ea"/>
              </a:rPr>
              <a:t>개월 동안 중앙능력교육원에서 배운 모든 것들은 앞으로 제 미래에 큰 자산이 될 것입니다</a:t>
            </a:r>
            <a:r>
              <a:rPr lang="en-US" altLang="ko-KR" sz="900" dirty="0">
                <a:latin typeface="+mn-ea"/>
              </a:rPr>
              <a:t>.</a:t>
            </a:r>
            <a:endParaRPr lang="en-US" altLang="ko-KR" sz="900" dirty="0" smtClean="0">
              <a:latin typeface="+mn-ea"/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7446604" y="3368981"/>
            <a:ext cx="4178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800" dirty="0">
                <a:latin typeface="+mn-ea"/>
              </a:rPr>
              <a:t>이번 </a:t>
            </a:r>
            <a:r>
              <a:rPr lang="ko-KR" altLang="en-US" sz="800" dirty="0" err="1">
                <a:latin typeface="+mn-ea"/>
              </a:rPr>
              <a:t>웹페이지</a:t>
            </a:r>
            <a:r>
              <a:rPr lang="ko-KR" altLang="en-US" sz="800" dirty="0">
                <a:latin typeface="+mn-ea"/>
              </a:rPr>
              <a:t> 개발 프로젝트에 </a:t>
            </a:r>
            <a:r>
              <a:rPr lang="ko-KR" altLang="en-US" sz="800" dirty="0" err="1" smtClean="0">
                <a:latin typeface="+mn-ea"/>
              </a:rPr>
              <a:t>참여하면서프론트엔드와</a:t>
            </a:r>
            <a:r>
              <a:rPr lang="ko-KR" altLang="en-US" sz="800" dirty="0" smtClean="0">
                <a:latin typeface="+mn-ea"/>
              </a:rPr>
              <a:t> </a:t>
            </a:r>
            <a:r>
              <a:rPr lang="ko-KR" altLang="en-US" sz="800" dirty="0" err="1">
                <a:latin typeface="+mn-ea"/>
              </a:rPr>
              <a:t>백엔드</a:t>
            </a:r>
            <a:r>
              <a:rPr lang="ko-KR" altLang="en-US" sz="800" dirty="0">
                <a:latin typeface="+mn-ea"/>
              </a:rPr>
              <a:t> 개발을 모두 경험할 수 </a:t>
            </a:r>
            <a:r>
              <a:rPr lang="ko-KR" altLang="en-US" sz="800" dirty="0" smtClean="0">
                <a:latin typeface="+mn-ea"/>
              </a:rPr>
              <a:t>있었습니다</a:t>
            </a:r>
            <a:r>
              <a:rPr lang="en-US" altLang="ko-KR" sz="800" dirty="0" smtClean="0">
                <a:latin typeface="+mn-ea"/>
              </a:rPr>
              <a:t>.</a:t>
            </a:r>
            <a:endParaRPr lang="en-US" altLang="ko-KR" sz="800" dirty="0">
              <a:latin typeface="+mn-ea"/>
            </a:endParaRPr>
          </a:p>
          <a:p>
            <a:r>
              <a:rPr lang="ko-KR" altLang="en-US" sz="800" dirty="0">
                <a:latin typeface="+mn-ea"/>
              </a:rPr>
              <a:t>개발을 진행하면서 가장 도전적이었던 </a:t>
            </a:r>
            <a:r>
              <a:rPr lang="ko-KR" altLang="en-US" sz="800" dirty="0" smtClean="0">
                <a:latin typeface="+mn-ea"/>
              </a:rPr>
              <a:t>부분은 기존 </a:t>
            </a:r>
            <a:r>
              <a:rPr lang="ko-KR" altLang="en-US" sz="800" dirty="0">
                <a:latin typeface="+mn-ea"/>
              </a:rPr>
              <a:t>데이터베이스 구조를 이해하고 필요한 </a:t>
            </a:r>
            <a:r>
              <a:rPr lang="ko-KR" altLang="en-US" sz="800" dirty="0" smtClean="0">
                <a:latin typeface="+mn-ea"/>
              </a:rPr>
              <a:t>데이터를 효율적으로 </a:t>
            </a:r>
            <a:r>
              <a:rPr lang="ko-KR" altLang="en-US" sz="800" dirty="0">
                <a:latin typeface="+mn-ea"/>
              </a:rPr>
              <a:t>제공하는 </a:t>
            </a:r>
            <a:r>
              <a:rPr lang="ko-KR" altLang="en-US" sz="800" dirty="0" err="1">
                <a:latin typeface="+mn-ea"/>
              </a:rPr>
              <a:t>백엔드</a:t>
            </a:r>
            <a:r>
              <a:rPr lang="ko-KR" altLang="en-US" sz="800" dirty="0">
                <a:latin typeface="+mn-ea"/>
              </a:rPr>
              <a:t> </a:t>
            </a:r>
            <a:r>
              <a:rPr lang="ko-KR" altLang="en-US" sz="800" dirty="0" err="1">
                <a:latin typeface="+mn-ea"/>
              </a:rPr>
              <a:t>로직을</a:t>
            </a:r>
            <a:r>
              <a:rPr lang="ko-KR" altLang="en-US" sz="800" dirty="0">
                <a:latin typeface="+mn-ea"/>
              </a:rPr>
              <a:t> 구현하는 것이었고</a:t>
            </a:r>
            <a:r>
              <a:rPr lang="en-US" altLang="ko-KR" sz="800" dirty="0" smtClean="0">
                <a:latin typeface="+mn-ea"/>
              </a:rPr>
              <a:t>, </a:t>
            </a:r>
            <a:r>
              <a:rPr lang="ko-KR" altLang="en-US" sz="800" dirty="0" smtClean="0">
                <a:latin typeface="+mn-ea"/>
              </a:rPr>
              <a:t>효율적인 </a:t>
            </a:r>
            <a:r>
              <a:rPr lang="ko-KR" altLang="en-US" sz="800" dirty="0">
                <a:latin typeface="+mn-ea"/>
              </a:rPr>
              <a:t>쿼리 작성과 서비스 계층 설계의 중요성을 </a:t>
            </a:r>
            <a:r>
              <a:rPr lang="ko-KR" altLang="en-US" sz="800" dirty="0" smtClean="0">
                <a:latin typeface="+mn-ea"/>
              </a:rPr>
              <a:t>느꼈습니다</a:t>
            </a:r>
            <a:r>
              <a:rPr lang="en-US" altLang="ko-KR" sz="800" dirty="0" smtClean="0">
                <a:latin typeface="+mn-ea"/>
              </a:rPr>
              <a:t>.</a:t>
            </a:r>
            <a:endParaRPr lang="en-US" altLang="ko-KR" sz="800" dirty="0">
              <a:latin typeface="+mn-ea"/>
            </a:endParaRPr>
          </a:p>
          <a:p>
            <a:r>
              <a:rPr lang="ko-KR" altLang="en-US" sz="800" dirty="0">
                <a:latin typeface="+mn-ea"/>
              </a:rPr>
              <a:t>이번 프로젝트를 통해 단순한 기능 </a:t>
            </a:r>
            <a:r>
              <a:rPr lang="ko-KR" altLang="en-US" sz="800" dirty="0" err="1">
                <a:latin typeface="+mn-ea"/>
              </a:rPr>
              <a:t>구현뿐만</a:t>
            </a:r>
            <a:r>
              <a:rPr lang="ko-KR" altLang="en-US" sz="800" dirty="0">
                <a:latin typeface="+mn-ea"/>
              </a:rPr>
              <a:t> </a:t>
            </a:r>
            <a:r>
              <a:rPr lang="ko-KR" altLang="en-US" sz="800" dirty="0" smtClean="0">
                <a:latin typeface="+mn-ea"/>
              </a:rPr>
              <a:t>아니라 유지보수성과 </a:t>
            </a:r>
            <a:r>
              <a:rPr lang="ko-KR" altLang="en-US" sz="800" dirty="0">
                <a:latin typeface="+mn-ea"/>
              </a:rPr>
              <a:t>확장성을 고려한 설계의 중요성을 </a:t>
            </a:r>
            <a:r>
              <a:rPr lang="ko-KR" altLang="en-US" sz="800" dirty="0" smtClean="0">
                <a:latin typeface="+mn-ea"/>
              </a:rPr>
              <a:t>배웠습니다</a:t>
            </a:r>
            <a:r>
              <a:rPr lang="en-US" altLang="ko-KR" sz="800" dirty="0" smtClean="0">
                <a:latin typeface="+mn-ea"/>
              </a:rPr>
              <a:t>. </a:t>
            </a:r>
            <a:r>
              <a:rPr lang="ko-KR" altLang="en-US" sz="800" dirty="0" smtClean="0">
                <a:latin typeface="+mn-ea"/>
              </a:rPr>
              <a:t>앞으로 </a:t>
            </a:r>
            <a:r>
              <a:rPr lang="ko-KR" altLang="en-US" sz="800" dirty="0">
                <a:latin typeface="+mn-ea"/>
              </a:rPr>
              <a:t>포트폴리오를 제작하면서 이번 경험을 정리하고</a:t>
            </a:r>
            <a:r>
              <a:rPr lang="en-US" altLang="ko-KR" sz="800" dirty="0">
                <a:latin typeface="+mn-ea"/>
              </a:rPr>
              <a:t>,</a:t>
            </a:r>
          </a:p>
          <a:p>
            <a:r>
              <a:rPr lang="ko-KR" altLang="en-US" sz="800" dirty="0">
                <a:latin typeface="+mn-ea"/>
              </a:rPr>
              <a:t>더 나은 개발자로 성장할 수 </a:t>
            </a:r>
            <a:r>
              <a:rPr lang="ko-KR" altLang="en-US" sz="800" dirty="0" smtClean="0">
                <a:latin typeface="+mn-ea"/>
              </a:rPr>
              <a:t>있도록 지속적으로 </a:t>
            </a:r>
            <a:r>
              <a:rPr lang="ko-KR" altLang="en-US" sz="800" dirty="0">
                <a:latin typeface="+mn-ea"/>
              </a:rPr>
              <a:t>배우며 </a:t>
            </a:r>
            <a:r>
              <a:rPr lang="ko-KR" altLang="en-US" sz="800" dirty="0" err="1">
                <a:latin typeface="+mn-ea"/>
              </a:rPr>
              <a:t>발전해야겠다고</a:t>
            </a:r>
            <a:r>
              <a:rPr lang="ko-KR" altLang="en-US" sz="800" dirty="0">
                <a:latin typeface="+mn-ea"/>
              </a:rPr>
              <a:t> 다짐하게 </a:t>
            </a:r>
            <a:r>
              <a:rPr lang="ko-KR" altLang="en-US" sz="800" dirty="0" smtClean="0">
                <a:latin typeface="+mn-ea"/>
              </a:rPr>
              <a:t>되었습니다</a:t>
            </a:r>
            <a:r>
              <a:rPr lang="en-US" altLang="ko-KR" sz="800" dirty="0" smtClean="0">
                <a:latin typeface="+mn-ea"/>
              </a:rPr>
              <a:t>. 2</a:t>
            </a:r>
            <a:r>
              <a:rPr lang="ko-KR" altLang="en-US" sz="800" dirty="0" err="1" smtClean="0">
                <a:latin typeface="+mn-ea"/>
              </a:rPr>
              <a:t>달동안</a:t>
            </a:r>
            <a:r>
              <a:rPr lang="ko-KR" altLang="en-US" sz="800" dirty="0" smtClean="0">
                <a:latin typeface="+mn-ea"/>
              </a:rPr>
              <a:t> 같이 프로젝트를 진행한 </a:t>
            </a:r>
            <a:r>
              <a:rPr lang="ko-KR" altLang="en-US" sz="800" dirty="0" err="1" smtClean="0">
                <a:latin typeface="+mn-ea"/>
              </a:rPr>
              <a:t>팀원분들</a:t>
            </a:r>
            <a:r>
              <a:rPr lang="ko-KR" altLang="en-US" sz="800" dirty="0" smtClean="0">
                <a:latin typeface="+mn-ea"/>
              </a:rPr>
              <a:t> 모두 수고하셨습니다</a:t>
            </a:r>
            <a:r>
              <a:rPr lang="en-US" altLang="ko-KR" sz="800" dirty="0" smtClean="0">
                <a:latin typeface="+mn-ea"/>
              </a:rPr>
              <a:t>.</a:t>
            </a:r>
          </a:p>
        </p:txBody>
      </p:sp>
      <p:sp>
        <p:nvSpPr>
          <p:cNvPr id="82" name="TextBox 81"/>
          <p:cNvSpPr txBox="1"/>
          <p:nvPr/>
        </p:nvSpPr>
        <p:spPr>
          <a:xfrm>
            <a:off x="7446604" y="5102546"/>
            <a:ext cx="417804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900" dirty="0">
                <a:latin typeface="+mn-ea"/>
              </a:rPr>
              <a:t>이번 </a:t>
            </a:r>
            <a:r>
              <a:rPr lang="ko-KR" altLang="en-US" sz="900" dirty="0" err="1">
                <a:latin typeface="+mn-ea"/>
              </a:rPr>
              <a:t>한세대학교</a:t>
            </a:r>
            <a:r>
              <a:rPr lang="ko-KR" altLang="en-US" sz="900" dirty="0">
                <a:latin typeface="+mn-ea"/>
              </a:rPr>
              <a:t> 대학일자리플러스센터 플랫폼 프로젝트를 진행하면서 사용자의 입장에서 편리성을 고려하면서 프로젝트를 진행하였습니다</a:t>
            </a:r>
            <a:r>
              <a:rPr lang="en-US" altLang="ko-KR" sz="900" dirty="0">
                <a:latin typeface="+mn-ea"/>
              </a:rPr>
              <a:t>. </a:t>
            </a:r>
          </a:p>
          <a:p>
            <a:r>
              <a:rPr lang="ko-KR" altLang="en-US" sz="900" dirty="0">
                <a:latin typeface="+mn-ea"/>
              </a:rPr>
              <a:t>프로젝트 중 막히는 부분들은 팀원들의 협력 덕분에 프로젝트를 무사히 잘 마칠 수 있었습니다</a:t>
            </a:r>
            <a:r>
              <a:rPr lang="en-US" altLang="ko-KR" sz="900" dirty="0">
                <a:latin typeface="+mn-ea"/>
              </a:rPr>
              <a:t>. </a:t>
            </a:r>
          </a:p>
          <a:p>
            <a:r>
              <a:rPr lang="ko-KR" altLang="en-US" sz="900" dirty="0">
                <a:latin typeface="+mn-ea"/>
              </a:rPr>
              <a:t>프로젝트를 통해 전반적인 프로그램의 설계와 구현에 대해 이해할 수 있는 시간이었습니다</a:t>
            </a:r>
            <a:r>
              <a:rPr lang="en-US" altLang="ko-KR" sz="900" dirty="0">
                <a:latin typeface="+mn-ea"/>
              </a:rPr>
              <a:t>. </a:t>
            </a:r>
          </a:p>
          <a:p>
            <a:r>
              <a:rPr lang="ko-KR" altLang="en-US" sz="900" dirty="0">
                <a:latin typeface="+mn-ea"/>
              </a:rPr>
              <a:t>이 경험으로 더욱 성장하는 개발자가 되겠습니다</a:t>
            </a:r>
            <a:r>
              <a:rPr lang="en-US" altLang="ko-KR" sz="900" dirty="0" smtClean="0">
                <a:latin typeface="+mn-ea"/>
              </a:rPr>
              <a:t>.</a:t>
            </a:r>
          </a:p>
          <a:p>
            <a:r>
              <a:rPr lang="ko-KR" altLang="en-US" sz="900" dirty="0">
                <a:latin typeface="+mn-ea"/>
              </a:rPr>
              <a:t>프로젝트 </a:t>
            </a:r>
            <a:r>
              <a:rPr lang="ko-KR" altLang="en-US" sz="900" dirty="0" err="1">
                <a:latin typeface="+mn-ea"/>
              </a:rPr>
              <a:t>기간동안</a:t>
            </a:r>
            <a:r>
              <a:rPr lang="ko-KR" altLang="en-US" sz="900" dirty="0">
                <a:latin typeface="+mn-ea"/>
              </a:rPr>
              <a:t> </a:t>
            </a:r>
            <a:r>
              <a:rPr lang="en-US" altLang="ko-KR" sz="900" dirty="0">
                <a:latin typeface="+mn-ea"/>
              </a:rPr>
              <a:t>2</a:t>
            </a:r>
            <a:r>
              <a:rPr lang="ko-KR" altLang="en-US" sz="900" dirty="0">
                <a:latin typeface="+mn-ea"/>
              </a:rPr>
              <a:t>조 </a:t>
            </a:r>
            <a:r>
              <a:rPr lang="ko-KR" altLang="en-US" sz="900" dirty="0" err="1">
                <a:latin typeface="+mn-ea"/>
              </a:rPr>
              <a:t>팀원분들</a:t>
            </a:r>
            <a:r>
              <a:rPr lang="ko-KR" altLang="en-US" sz="900" dirty="0">
                <a:latin typeface="+mn-ea"/>
              </a:rPr>
              <a:t> 고생 많으셨습니다</a:t>
            </a:r>
            <a:r>
              <a:rPr lang="en-US" altLang="ko-KR" sz="900" dirty="0">
                <a:latin typeface="+mn-ea"/>
              </a:rPr>
              <a:t>. </a:t>
            </a:r>
            <a:r>
              <a:rPr lang="ko-KR" altLang="en-US" sz="900" dirty="0">
                <a:latin typeface="+mn-ea"/>
              </a:rPr>
              <a:t>감사합니다</a:t>
            </a:r>
            <a:endParaRPr lang="en-US" altLang="ko-KR" sz="900" dirty="0" smtClean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862793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ko-KR" altLang="en-US" dirty="0" smtClean="0"/>
              <a:t>시연 영상</a:t>
            </a:r>
            <a:endParaRPr lang="ko-KR" altLang="en-US" dirty="0"/>
          </a:p>
        </p:txBody>
      </p:sp>
      <p:sp>
        <p:nvSpPr>
          <p:cNvPr id="5" name="내용 개체 틀 2"/>
          <p:cNvSpPr>
            <a:spLocks noGrp="1"/>
          </p:cNvSpPr>
          <p:nvPr>
            <p:ph idx="1"/>
          </p:nvPr>
        </p:nvSpPr>
        <p:spPr>
          <a:xfrm>
            <a:off x="1145649" y="1828799"/>
            <a:ext cx="9872871" cy="4587903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ko-KR" altLang="en-US" sz="2800" dirty="0" smtClean="0">
                <a:solidFill>
                  <a:schemeClr val="tx1"/>
                </a:solidFill>
              </a:rPr>
              <a:t>회원가입</a:t>
            </a:r>
            <a:r>
              <a:rPr lang="en-US" altLang="ko-KR" sz="2800" dirty="0" smtClean="0">
                <a:solidFill>
                  <a:schemeClr val="tx1"/>
                </a:solidFill>
              </a:rPr>
              <a:t>, </a:t>
            </a:r>
            <a:r>
              <a:rPr lang="ko-KR" altLang="en-US" sz="2800" dirty="0" smtClean="0">
                <a:solidFill>
                  <a:schemeClr val="tx1"/>
                </a:solidFill>
              </a:rPr>
              <a:t>로그인</a:t>
            </a:r>
            <a:r>
              <a:rPr lang="en-US" altLang="ko-KR" sz="2800" dirty="0" smtClean="0">
                <a:solidFill>
                  <a:schemeClr val="tx1"/>
                </a:solidFill>
              </a:rPr>
              <a:t>, </a:t>
            </a:r>
            <a:r>
              <a:rPr lang="ko-KR" altLang="en-US" sz="2800" dirty="0" smtClean="0">
                <a:solidFill>
                  <a:schemeClr val="tx1"/>
                </a:solidFill>
              </a:rPr>
              <a:t>메인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marL="45720" indent="0" algn="ctr">
              <a:buNone/>
            </a:pPr>
            <a:r>
              <a:rPr lang="en-US" altLang="ko-KR" sz="2800" dirty="0" smtClean="0">
                <a:solidFill>
                  <a:schemeClr val="tx1"/>
                </a:solidFill>
                <a:hlinkClick r:id="rId2"/>
              </a:rPr>
              <a:t>https://youtu.be/oxkraxOZXjw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marL="45720" indent="0" algn="ctr">
              <a:buNone/>
            </a:pPr>
            <a:r>
              <a:rPr lang="ko-KR" altLang="en-US" sz="2800" dirty="0" smtClean="0">
                <a:solidFill>
                  <a:schemeClr val="tx1"/>
                </a:solidFill>
              </a:rPr>
              <a:t>채용 게시판</a:t>
            </a:r>
            <a:r>
              <a:rPr lang="en-US" altLang="ko-KR" sz="2800" dirty="0" smtClean="0">
                <a:solidFill>
                  <a:schemeClr val="tx1"/>
                </a:solidFill>
              </a:rPr>
              <a:t>, </a:t>
            </a:r>
            <a:r>
              <a:rPr lang="ko-KR" altLang="en-US" sz="2800" dirty="0" smtClean="0">
                <a:solidFill>
                  <a:schemeClr val="tx1"/>
                </a:solidFill>
              </a:rPr>
              <a:t>취업 프로그램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marL="45720" indent="0" algn="ctr">
              <a:buNone/>
            </a:pPr>
            <a:r>
              <a:rPr lang="en-US" altLang="ko-KR" sz="2800" dirty="0" smtClean="0">
                <a:solidFill>
                  <a:schemeClr val="tx1"/>
                </a:solidFill>
                <a:hlinkClick r:id="rId3"/>
              </a:rPr>
              <a:t>https</a:t>
            </a:r>
            <a:r>
              <a:rPr lang="en-US" altLang="ko-KR" sz="2800" dirty="0">
                <a:solidFill>
                  <a:schemeClr val="tx1"/>
                </a:solidFill>
                <a:hlinkClick r:id="rId3"/>
              </a:rPr>
              <a:t>://</a:t>
            </a:r>
            <a:r>
              <a:rPr lang="en-US" altLang="ko-KR" sz="2800" dirty="0" smtClean="0">
                <a:solidFill>
                  <a:schemeClr val="tx1"/>
                </a:solidFill>
                <a:hlinkClick r:id="rId3"/>
              </a:rPr>
              <a:t>youtu.be/6nECSOQvFTI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marL="45720" indent="0" algn="ctr">
              <a:buNone/>
            </a:pPr>
            <a:r>
              <a:rPr lang="ko-KR" altLang="en-US" sz="2800" dirty="0" smtClean="0">
                <a:solidFill>
                  <a:schemeClr val="tx1"/>
                </a:solidFill>
              </a:rPr>
              <a:t>상담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marL="45720" indent="0" algn="ctr">
              <a:buNone/>
            </a:pPr>
            <a:r>
              <a:rPr lang="en-US" altLang="ko-KR" sz="2800" dirty="0">
                <a:solidFill>
                  <a:schemeClr val="tx1"/>
                </a:solidFill>
                <a:hlinkClick r:id="rId4"/>
              </a:rPr>
              <a:t>https://</a:t>
            </a:r>
            <a:r>
              <a:rPr lang="en-US" altLang="ko-KR" sz="2800" dirty="0" smtClean="0">
                <a:solidFill>
                  <a:schemeClr val="tx1"/>
                </a:solidFill>
                <a:hlinkClick r:id="rId4"/>
              </a:rPr>
              <a:t>youtu.be/SG5Mkd3BDzw?si=WarZpPP_cy3ksYfb</a:t>
            </a:r>
            <a:r>
              <a:rPr lang="en-US" altLang="ko-KR" sz="2800" dirty="0" smtClean="0">
                <a:solidFill>
                  <a:schemeClr val="tx1"/>
                </a:solidFill>
              </a:rPr>
              <a:t> </a:t>
            </a:r>
            <a:endParaRPr lang="en-US" altLang="ko-KR" sz="2800" dirty="0">
              <a:solidFill>
                <a:schemeClr val="tx1"/>
              </a:solidFill>
            </a:endParaRPr>
          </a:p>
          <a:p>
            <a:pPr marL="45720" indent="0" algn="ctr">
              <a:buNone/>
            </a:pPr>
            <a:r>
              <a:rPr lang="ko-KR" altLang="en-US" sz="2800" dirty="0" err="1" smtClean="0">
                <a:solidFill>
                  <a:schemeClr val="tx1"/>
                </a:solidFill>
              </a:rPr>
              <a:t>마이페이지</a:t>
            </a:r>
            <a:endParaRPr lang="en-US" altLang="ko-KR" sz="2800" dirty="0" smtClean="0">
              <a:solidFill>
                <a:schemeClr val="tx1"/>
              </a:solidFill>
            </a:endParaRPr>
          </a:p>
          <a:p>
            <a:pPr marL="45720" indent="0" algn="ctr">
              <a:buNone/>
            </a:pPr>
            <a:r>
              <a:rPr lang="en-US" altLang="ko-KR" sz="2800" dirty="0">
                <a:solidFill>
                  <a:schemeClr val="tx1"/>
                </a:solidFill>
                <a:hlinkClick r:id="rId5"/>
              </a:rPr>
              <a:t>https://</a:t>
            </a:r>
            <a:r>
              <a:rPr lang="en-US" altLang="ko-KR" sz="2800" dirty="0" smtClean="0">
                <a:solidFill>
                  <a:schemeClr val="tx1"/>
                </a:solidFill>
                <a:hlinkClick r:id="rId5"/>
              </a:rPr>
              <a:t>youtu.be/K0Pp956g7ms</a:t>
            </a:r>
            <a:r>
              <a:rPr lang="en-US" altLang="ko-KR" sz="2800" dirty="0" smtClean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867981663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ko-KR" b="1" dirty="0" smtClean="0">
                <a:solidFill>
                  <a:schemeClr val="bg1">
                    <a:lumMod val="65000"/>
                  </a:schemeClr>
                </a:solidFill>
              </a:rPr>
              <a:t>GitHub</a:t>
            </a:r>
            <a:endParaRPr lang="ko-KR" altLang="en-US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1145649" y="3150524"/>
            <a:ext cx="9872871" cy="1172094"/>
          </a:xfrm>
        </p:spPr>
        <p:txBody>
          <a:bodyPr>
            <a:normAutofit/>
          </a:bodyPr>
          <a:lstStyle/>
          <a:p>
            <a:pPr marL="45720" indent="0" algn="ctr">
              <a:buNone/>
            </a:pPr>
            <a:r>
              <a:rPr lang="en-US" altLang="ko-KR" sz="3600" dirty="0">
                <a:solidFill>
                  <a:schemeClr val="tx1"/>
                </a:solidFill>
              </a:rPr>
              <a:t>https://github.com/lcy1209/603project2</a:t>
            </a:r>
            <a:endParaRPr lang="ko-KR" altLang="en-US" sz="3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263289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ko-KR" altLang="en-US" dirty="0" smtClean="0"/>
              <a:t>감사합니다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thanks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43221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smtClean="0"/>
              <a:t>기능 정의서</a:t>
            </a:r>
            <a:r>
              <a:rPr lang="en-US" altLang="ko-KR" sz="4000" b="1" dirty="0" smtClean="0"/>
              <a:t>(1)</a:t>
            </a:r>
            <a:endParaRPr lang="ko-KR" altLang="en-US" sz="4000" b="1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8025" y="1645920"/>
            <a:ext cx="8337668" cy="44829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7688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smtClean="0"/>
              <a:t>기능 정의서</a:t>
            </a:r>
            <a:r>
              <a:rPr lang="en-US" altLang="ko-KR" sz="4000" b="1" dirty="0" smtClean="0"/>
              <a:t>(2)</a:t>
            </a:r>
            <a:endParaRPr lang="ko-KR" altLang="en-US" sz="4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017" y="1744412"/>
            <a:ext cx="9023684" cy="43986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0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 smtClean="0"/>
              <a:t>정책 정의서</a:t>
            </a:r>
            <a:r>
              <a:rPr lang="en-US" altLang="ko-KR" sz="4000" b="1" dirty="0" smtClean="0"/>
              <a:t>(1)</a:t>
            </a:r>
            <a:endParaRPr lang="ko-KR" altLang="en-US" sz="4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036" y="1995196"/>
            <a:ext cx="10183646" cy="2934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50954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제목 1"/>
          <p:cNvSpPr txBox="1">
            <a:spLocks/>
          </p:cNvSpPr>
          <p:nvPr/>
        </p:nvSpPr>
        <p:spPr>
          <a:xfrm>
            <a:off x="1172092" y="486050"/>
            <a:ext cx="9769534" cy="115987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4000" b="1" dirty="0"/>
              <a:t>정책 정의서</a:t>
            </a:r>
            <a:r>
              <a:rPr lang="en-US" altLang="ko-KR" sz="4000" b="1" dirty="0" smtClean="0"/>
              <a:t>(2)</a:t>
            </a:r>
            <a:endParaRPr lang="ko-KR" altLang="en-US" sz="4000" b="1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0325" y="1994531"/>
            <a:ext cx="10173068" cy="4035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7348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HDOfficeLightV0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기본">
  <a:themeElements>
    <a:clrScheme name="기본">
      <a:dk1>
        <a:srgbClr val="000000"/>
      </a:dk1>
      <a:lt1>
        <a:srgbClr val="FFFFFF"/>
      </a:lt1>
      <a:dk2>
        <a:srgbClr val="565349"/>
      </a:dk2>
      <a:lt2>
        <a:srgbClr val="DDDDDD"/>
      </a:lt2>
      <a:accent1>
        <a:srgbClr val="A6B727"/>
      </a:accent1>
      <a:accent2>
        <a:srgbClr val="DF5327"/>
      </a:accent2>
      <a:accent3>
        <a:srgbClr val="FE9E00"/>
      </a:accent3>
      <a:accent4>
        <a:srgbClr val="418AB3"/>
      </a:accent4>
      <a:accent5>
        <a:srgbClr val="D7D447"/>
      </a:accent5>
      <a:accent6>
        <a:srgbClr val="818183"/>
      </a:accent6>
      <a:hlink>
        <a:srgbClr val="F59E00"/>
      </a:hlink>
      <a:folHlink>
        <a:srgbClr val="B2B2B2"/>
      </a:folHlink>
    </a:clrScheme>
    <a:fontScheme name="기본">
      <a:maj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 panose="020B0503020204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sis" id="{5665723A-49BA-4B57-8411-A56F8F207965}" vid="{90E45F77-AEFC-46EF-A7C1-5B338C297B0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TM02892315[[fn=줄기]]</Template>
  <TotalTime>1452</TotalTime>
  <Words>1473</Words>
  <Application>Microsoft Office PowerPoint</Application>
  <PresentationFormat>와이드스크린</PresentationFormat>
  <Paragraphs>370</Paragraphs>
  <Slides>58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58</vt:i4>
      </vt:variant>
    </vt:vector>
  </HeadingPairs>
  <TitlesOfParts>
    <vt:vector size="67" baseType="lpstr">
      <vt:lpstr>맑은 고딕</vt:lpstr>
      <vt:lpstr>함초롬바탕</vt:lpstr>
      <vt:lpstr>Arial</vt:lpstr>
      <vt:lpstr>Calibri</vt:lpstr>
      <vt:lpstr>Calibri Light</vt:lpstr>
      <vt:lpstr>Corbel</vt:lpstr>
      <vt:lpstr>Wingdings 2</vt:lpstr>
      <vt:lpstr>HDOfficeLightV0</vt:lpstr>
      <vt:lpstr>기본</vt:lpstr>
      <vt:lpstr>603호 2조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코드 설명</vt:lpstr>
      <vt:lpstr>1. 회원가입(중복 체크)</vt:lpstr>
      <vt:lpstr>1. 회원가입</vt:lpstr>
      <vt:lpstr>1. 로그인(아이디, 비밀번호 찾기)</vt:lpstr>
      <vt:lpstr>1. 로그인(임시 비밀번호 발급)</vt:lpstr>
      <vt:lpstr>1.카카오 로그인</vt:lpstr>
      <vt:lpstr>1. 보안(토큰 생성)</vt:lpstr>
      <vt:lpstr>1. 보안(권한)</vt:lpstr>
      <vt:lpstr>2. 메인 (반응 형 헤더)</vt:lpstr>
      <vt:lpstr>2. 메인 (배너)</vt:lpstr>
      <vt:lpstr>2. 메인 (배너)</vt:lpstr>
      <vt:lpstr>3. 채용 게시판(게시 글 작성, 수정)</vt:lpstr>
      <vt:lpstr>3. 채용 게시판(즐겨 찾기)</vt:lpstr>
      <vt:lpstr>3. 채용 게시판(상세페이지, 삭제)</vt:lpstr>
      <vt:lpstr>3. 채용 게시판(고용24 Api)</vt:lpstr>
      <vt:lpstr>4. 취업 프로그램 (조회)</vt:lpstr>
      <vt:lpstr>4. 취업 프로그램 (추가)</vt:lpstr>
      <vt:lpstr>4. 취업 프로그램 (신청)</vt:lpstr>
      <vt:lpstr>4. 취업 프로그램 (신청 내역)</vt:lpstr>
      <vt:lpstr>5. 커뮤니티(공지사항, FAQ, 자료실)</vt:lpstr>
      <vt:lpstr>5. 온라인 상담</vt:lpstr>
      <vt:lpstr>5. 오프라인 상담 예약</vt:lpstr>
      <vt:lpstr>5. 오프라인 상담 통계</vt:lpstr>
      <vt:lpstr>5. 실시간 상담(채팅)</vt:lpstr>
      <vt:lpstr>5. 실시간 상담(채팅)</vt:lpstr>
      <vt:lpstr>6. 마이 페이지 (회원정보 수정)</vt:lpstr>
      <vt:lpstr>  6. 마이페이지 (회원탈퇴)</vt:lpstr>
      <vt:lpstr>  6. 마이페이지 (나의 채용 정보)</vt:lpstr>
      <vt:lpstr>  6. 마이페이지 (나의 취업 프로그램)</vt:lpstr>
      <vt:lpstr>  6. 마이페이지 (나의 온라인 상담)</vt:lpstr>
      <vt:lpstr>PowerPoint 프레젠테이션</vt:lpstr>
      <vt:lpstr>시연 영상</vt:lpstr>
      <vt:lpstr>GitHub</vt:lpstr>
      <vt:lpstr>감사합니다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BIG60302</dc:creator>
  <cp:lastModifiedBy>BIG60302</cp:lastModifiedBy>
  <cp:revision>85</cp:revision>
  <dcterms:created xsi:type="dcterms:W3CDTF">2025-03-06T05:18:59Z</dcterms:created>
  <dcterms:modified xsi:type="dcterms:W3CDTF">2025-03-13T05:44:45Z</dcterms:modified>
</cp:coreProperties>
</file>